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hyperlink" Target="http://facebook.com/askdjango/" TargetMode="External"/><Relationship Id="rId4" Type="http://schemas.openxmlformats.org/officeDocument/2006/relationships/image" Target="../media/image1.tif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hyperlink" Target="http://facebook.com/askdjango/" TargetMode="External"/><Relationship Id="rId4" Type="http://schemas.openxmlformats.org/officeDocument/2006/relationships/image" Target="../media/image1.tif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facebook.com/askdjango/" TargetMode="External"/><Relationship Id="rId3" Type="http://schemas.openxmlformats.org/officeDocument/2006/relationships/image" Target="../media/image1.tif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hyperlink" Target="http://facebook.com/askdjango/" TargetMode="External"/><Relationship Id="rId4" Type="http://schemas.openxmlformats.org/officeDocument/2006/relationships/image" Target="../media/image1.tif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hyperlink" Target="http://facebook.com/askdjango/" TargetMode="External"/><Relationship Id="rId4" Type="http://schemas.openxmlformats.org/officeDocument/2006/relationships/image" Target="../media/image1.tif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hyperlink" Target="http://facebook.com/askdjango/" TargetMode="External"/><Relationship Id="rId4" Type="http://schemas.openxmlformats.org/officeDocument/2006/relationships/image" Target="../media/image1.tif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hyperlink" Target="http://facebook.com/askdjango/" TargetMode="External"/><Relationship Id="rId4" Type="http://schemas.openxmlformats.org/officeDocument/2006/relationships/image" Target="../media/image1.tif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hyperlink" Target="http://facebook.com/askdjango/" TargetMode="External"/><Relationship Id="rId4" Type="http://schemas.openxmlformats.org/officeDocument/2006/relationships/image" Target="../media/image1.tif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hyperlink" Target="http://facebook.com/askdjango/" TargetMode="External"/><Relationship Id="rId4" Type="http://schemas.openxmlformats.org/officeDocument/2006/relationships/image" Target="../media/image1.tif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hyperlink" Target="http://facebook.com/askdjango/" TargetMode="External"/><Relationship Id="rId4" Type="http://schemas.openxmlformats.org/officeDocument/2006/relationships/image" Target="../media/image1.tif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hyperlink" Target="http://facebook.com/askdjango/" TargetMode="External"/><Relationship Id="rId4" Type="http://schemas.openxmlformats.org/officeDocument/2006/relationships/image" Target="../media/image1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91408" y="-55471"/>
            <a:ext cx="17532016" cy="9864542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5" name="Shape 15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pic>
        <p:nvPicPr>
          <p:cNvPr id="16" name="image9.tif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675" y="9256303"/>
            <a:ext cx="1972236" cy="49306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0" y="0"/>
            <a:ext cx="13113678" cy="7378526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3" name="Shape 113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“여기에 인용을 입력하십시오.” </a:t>
            </a:r>
          </a:p>
        </p:txBody>
      </p:sp>
      <p:pic>
        <p:nvPicPr>
          <p:cNvPr id="114" name="image9.tif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675" y="9256303"/>
            <a:ext cx="1972236" cy="493061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pic>
        <p:nvPicPr>
          <p:cNvPr id="123" name="image9.ti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675" y="9256303"/>
            <a:ext cx="1972236" cy="49306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0" y="0"/>
            <a:ext cx="13113678" cy="7378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9.tif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675" y="9256303"/>
            <a:ext cx="1972236" cy="49306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4" y="1219199"/>
            <a:ext cx="13001132" cy="731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4" y="1219199"/>
            <a:ext cx="13001132" cy="73152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88888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0" y="0"/>
            <a:ext cx="13113678" cy="7378526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hape 25"/>
          <p:cNvSpPr/>
          <p:nvPr>
            <p:ph type="pic" sz="half" idx="13"/>
          </p:nvPr>
        </p:nvSpPr>
        <p:spPr>
          <a:xfrm>
            <a:off x="2110779" y="1351756"/>
            <a:ext cx="8783242" cy="531557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6" name="Shape 26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7" name="Shape 27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pic>
        <p:nvPicPr>
          <p:cNvPr id="28" name="image9.tif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675" y="9256303"/>
            <a:ext cx="1972236" cy="493061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0" y="0"/>
            <a:ext cx="13113678" cy="737852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pic>
        <p:nvPicPr>
          <p:cNvPr id="38" name="image9.tif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675" y="9256303"/>
            <a:ext cx="1972236" cy="493061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0" y="0"/>
            <a:ext cx="13113678" cy="7378526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/>
          <p:nvPr>
            <p:ph type="pic" sz="half" idx="13"/>
          </p:nvPr>
        </p:nvSpPr>
        <p:spPr>
          <a:xfrm>
            <a:off x="6994128" y="1522531"/>
            <a:ext cx="4782536" cy="73787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8" name="Shape 48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49" name="Shape 49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pic>
        <p:nvPicPr>
          <p:cNvPr id="50" name="image9.tif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675" y="9256303"/>
            <a:ext cx="1972236" cy="49306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0" y="0"/>
            <a:ext cx="13113678" cy="7378526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>
            <p:ph type="title"/>
          </p:nvPr>
        </p:nvSpPr>
        <p:spPr>
          <a:xfrm>
            <a:off x="148174" y="102430"/>
            <a:ext cx="10030539" cy="1157821"/>
          </a:xfrm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/>
            <a:r>
              <a:t>제목 텍스트</a:t>
            </a:r>
          </a:p>
        </p:txBody>
      </p:sp>
      <p:pic>
        <p:nvPicPr>
          <p:cNvPr id="60" name="image9.tif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675" y="9256303"/>
            <a:ext cx="1972236" cy="493061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0" y="0"/>
            <a:ext cx="13113678" cy="7378526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>
            <p:ph type="title"/>
          </p:nvPr>
        </p:nvSpPr>
        <p:spPr>
          <a:xfrm>
            <a:off x="92703" y="130165"/>
            <a:ext cx="10110756" cy="1113744"/>
          </a:xfrm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70" name="Shape 70"/>
          <p:cNvSpPr/>
          <p:nvPr>
            <p:ph type="body" idx="1"/>
          </p:nvPr>
        </p:nvSpPr>
        <p:spPr>
          <a:xfrm>
            <a:off x="952500" y="1667671"/>
            <a:ext cx="11099800" cy="7222329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pic>
        <p:nvPicPr>
          <p:cNvPr id="71" name="image9.tif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675" y="9256303"/>
            <a:ext cx="1972236" cy="49306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0" y="0"/>
            <a:ext cx="13113678" cy="7378526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/>
          <p:nvPr>
            <p:ph type="pic" sz="half" idx="13"/>
          </p:nvPr>
        </p:nvSpPr>
        <p:spPr>
          <a:xfrm>
            <a:off x="6718300" y="2157607"/>
            <a:ext cx="533400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1" name="Shape 81"/>
          <p:cNvSpPr/>
          <p:nvPr>
            <p:ph type="title"/>
          </p:nvPr>
        </p:nvSpPr>
        <p:spPr>
          <a:xfrm>
            <a:off x="61619" y="96340"/>
            <a:ext cx="10165404" cy="1191613"/>
          </a:xfrm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82" name="Shape 82"/>
          <p:cNvSpPr/>
          <p:nvPr>
            <p:ph type="body" sz="half" idx="1"/>
          </p:nvPr>
        </p:nvSpPr>
        <p:spPr>
          <a:xfrm>
            <a:off x="952500" y="1858707"/>
            <a:ext cx="5334000" cy="6884301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pic>
        <p:nvPicPr>
          <p:cNvPr id="83" name="image9.tif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675" y="9256303"/>
            <a:ext cx="1972236" cy="493061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2" name="Shape 9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0" y="0"/>
            <a:ext cx="13113678" cy="7378526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>
            <p:ph type="pic" sz="quarter" idx="13"/>
          </p:nvPr>
        </p:nvSpPr>
        <p:spPr>
          <a:xfrm>
            <a:off x="6715190" y="5333072"/>
            <a:ext cx="5334001" cy="3771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1" name="Shape 101"/>
          <p:cNvSpPr/>
          <p:nvPr>
            <p:ph type="pic" sz="quarter" idx="14"/>
          </p:nvPr>
        </p:nvSpPr>
        <p:spPr>
          <a:xfrm>
            <a:off x="6721409" y="1129373"/>
            <a:ext cx="5334001" cy="3771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hape 102"/>
          <p:cNvSpPr/>
          <p:nvPr>
            <p:ph type="pic" sz="half" idx="15"/>
          </p:nvPr>
        </p:nvSpPr>
        <p:spPr>
          <a:xfrm>
            <a:off x="952500" y="1129373"/>
            <a:ext cx="5334000" cy="7975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pic>
        <p:nvPicPr>
          <p:cNvPr id="103" name="image9.tif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675" y="9256303"/>
            <a:ext cx="1972236" cy="49306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hyperlink" Target="http://facebook.com/askdjango/" TargetMode="External"/><Relationship Id="rId4" Type="http://schemas.openxmlformats.org/officeDocument/2006/relationships/image" Target="../media/image1.tif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0" y="0"/>
            <a:ext cx="13113678" cy="737852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pic>
        <p:nvPicPr>
          <p:cNvPr id="4" name="image9.tif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675" y="9256303"/>
            <a:ext cx="1972236" cy="49306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6326428" y="9251950"/>
            <a:ext cx="339244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continuum.io/downloads" TargetMode="External"/><Relationship Id="rId3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ode.visualstudio.com/" TargetMode="External"/><Relationship Id="rId3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djangoproject.com/en/1.9/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kdjango/djangoisbest/commit/413f0471b7fd011e5fd8db418b1d07872e11f8f5" TargetMode="External"/><Relationship Id="rId3" Type="http://schemas.openxmlformats.org/officeDocument/2006/relationships/hyperlink" Target="https://github.com/django/django/tree/master/django/conf/project_template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127.0.0.1:8000" TargetMode="External"/><Relationship Id="rId3" Type="http://schemas.openxmlformats.org/officeDocument/2006/relationships/image" Target="../media/image1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hyperlink" Target="http://rnevius.github.io/django_request_response_cycle.png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oo.gl/5exqE3" TargetMode="Externa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kdjango/djangoisbest/commit/6c74ac177dbffc4b36124116e4a08ded1c04760f" TargetMode="External"/><Relationship Id="rId3" Type="http://schemas.openxmlformats.org/officeDocument/2006/relationships/hyperlink" Target="https://github.com/askdjango/djangoisbest/commit/893762c9c3e0a01b7533fa485b2cf901c6aa26d1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kdjango/djangoisbest/commit/0cccf9a5687174231ba3ae9727f50a0103046ddb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pythonware.com/products/pil/" TargetMode="External"/><Relationship Id="rId3" Type="http://schemas.openxmlformats.org/officeDocument/2006/relationships/hyperlink" Target="http://edoli.tistory.com/92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kdjango/djangoisbest/commit/92c0d2724193e414827993678ce45684b427462e" TargetMode="External"/><Relationship Id="rId3" Type="http://schemas.openxmlformats.org/officeDocument/2006/relationships/hyperlink" Target="https://github.com/askdjango/djangoisbest/commit/aaf86a14189e46b6c72579e2228caf35dbf4202a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kdjango/djangoisbest/commit/aeaa88128a21b53a0fc21bf3d8bda96cbbc5d8d8" TargetMode="External"/><Relationship Id="rId3" Type="http://schemas.openxmlformats.org/officeDocument/2006/relationships/hyperlink" Target="http://localhost:8000/admin/" TargetMode="Externa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hyperlink" Target="http://facebook.com/askdjango/" TargetMode="External"/><Relationship Id="rId4" Type="http://schemas.openxmlformats.org/officeDocument/2006/relationships/hyperlink" Target="https://www.facebook.com/p.rogramming3k/" TargetMode="External"/><Relationship Id="rId5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kdjango/djangoisbest/commit/2987b7470c94b9aa4b929346bc2ff1f1997df343" TargetMode="External"/><Relationship Id="rId3" Type="http://schemas.openxmlformats.org/officeDocument/2006/relationships/hyperlink" Target="https://docs.djangoproject.com/es/1.9/ref/class-based-views/generic-display/#listview" TargetMode="External"/><Relationship Id="rId4" Type="http://schemas.openxmlformats.org/officeDocument/2006/relationships/image" Target="../media/image2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kdjango/djangoisbest/commit/3c037834c2870729a0a0b3dd244ceb631ae5c1d5" TargetMode="External"/><Relationship Id="rId3" Type="http://schemas.openxmlformats.org/officeDocument/2006/relationships/hyperlink" Target="https://docs.djangoproject.com/es/1.9/ref/class-based-views/generic-display/#detailview" TargetMode="External"/><Relationship Id="rId4" Type="http://schemas.openxmlformats.org/officeDocument/2006/relationships/hyperlink" Target="http://localhost:8000/1/" TargetMode="External"/><Relationship Id="rId5" Type="http://schemas.openxmlformats.org/officeDocument/2006/relationships/hyperlink" Target="http://localhost:8000/2/" TargetMode="External"/><Relationship Id="rId6" Type="http://schemas.openxmlformats.org/officeDocument/2006/relationships/hyperlink" Target="http://localhost:8000/3/" TargetMode="External"/><Relationship Id="rId7" Type="http://schemas.openxmlformats.org/officeDocument/2006/relationships/image" Target="../media/image23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kdjango/djangoisbest/commit/c143c07a0804f198ee4a192e94efdf85c6b4bcae" TargetMode="Externa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kdjango/djangoisbest/commit/4a962d2e1e204f869ed0c51b2403a161f236818b" TargetMode="External"/><Relationship Id="rId3" Type="http://schemas.openxmlformats.org/officeDocument/2006/relationships/hyperlink" Target="https://github.com/askdjango/djangoisbest/commit/95ed3928d647bc485ecbf116cc5e7f8c8295cc71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django/django/tree/master/django/views/generic" TargetMode="External"/><Relationship Id="rId3" Type="http://schemas.openxmlformats.org/officeDocument/2006/relationships/hyperlink" Target="http://django-braces.readthedocs.org/" TargetMode="Externa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kdjango/djangoisbest/commit/cb84b7d1767b605a87984e0efb5aa371513ab921" TargetMode="External"/><Relationship Id="rId3" Type="http://schemas.openxmlformats.org/officeDocument/2006/relationships/image" Target="../media/image28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evelopers.google.com/maps/documentation/javascript/tutorial" TargetMode="External"/><Relationship Id="rId3" Type="http://schemas.openxmlformats.org/officeDocument/2006/relationships/hyperlink" Target="https://developers.google.com/maps/documentation/javascript/examples/marker-simple" TargetMode="External"/><Relationship Id="rId4" Type="http://schemas.openxmlformats.org/officeDocument/2006/relationships/image" Target="../media/image29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kdjango/djangoisbest/commit/e08777e73d085c758903f5b5ccb6ada712b01fd5" TargetMode="Externa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kdjango/djangoisbest/commit/cb9ef1dbde271f3216eb1f5e3a5e7929e24d3784" TargetMode="External"/><Relationship Id="rId3" Type="http://schemas.openxmlformats.org/officeDocument/2006/relationships/hyperlink" Target="https://github.com/askdjango/djangoisbest/blob/master/blog/widgets.py#L7" TargetMode="External"/><Relationship Id="rId4" Type="http://schemas.openxmlformats.org/officeDocument/2006/relationships/image" Target="../media/image32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azure.microsoft.com/" TargetMode="External"/><Relationship Id="rId3" Type="http://schemas.openxmlformats.org/officeDocument/2006/relationships/hyperlink" Target="https://azure.microsoft.com/services/app-service/web/" TargetMode="Externa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kdjango/djangoisbest" TargetMode="External"/><Relationship Id="rId3" Type="http://schemas.openxmlformats.org/officeDocument/2006/relationships/image" Target="../media/image37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kdjango/azure-webapp-django-setup" TargetMode="Externa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portal.azure.com" TargetMode="External"/><Relationship Id="rId3" Type="http://schemas.openxmlformats.org/officeDocument/2006/relationships/hyperlink" Target="https://portal.azure.com/#blade/Microsoft_Azure_Billing/SubscriptionsBlade" TargetMode="External"/><Relationship Id="rId4" Type="http://schemas.openxmlformats.org/officeDocument/2006/relationships/image" Target="../media/image39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xn--vl2b62a06f5vkrrat7e.azurewebsites.net" TargetMode="External"/><Relationship Id="rId3" Type="http://schemas.openxmlformats.org/officeDocument/2006/relationships/image" Target="../media/image51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xn--vl2b62a06f5vkrrak2ewf.scm.azurewebsites.net" TargetMode="External"/><Relationship Id="rId3" Type="http://schemas.openxmlformats.org/officeDocument/2006/relationships/image" Target="../media/image5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xn--vl2b62a06f5vkrrak2ewf.azurewebsites.net" TargetMode="External"/><Relationship Id="rId3" Type="http://schemas.openxmlformats.org/officeDocument/2006/relationships/hyperlink" Target="http://xn--vl2b62a06f5vkrrak2ewf.azurewebsites.net/admin" TargetMode="External"/><Relationship Id="rId4" Type="http://schemas.openxmlformats.org/officeDocument/2006/relationships/image" Target="../media/image60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3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2.ljworld.com/" TargetMode="External"/><Relationship Id="rId3" Type="http://schemas.openxmlformats.org/officeDocument/2006/relationships/hyperlink" Target="https://djangobirthday.com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(윈도우) 파이썬 3.5 설치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6715" indent="-386715" defTabSz="508254">
              <a:spcBef>
                <a:spcPts val="3600"/>
              </a:spcBef>
              <a:defRPr sz="3132"/>
            </a:pPr>
            <a:r>
              <a:t>윈도우 : </a:t>
            </a:r>
            <a:r>
              <a:rPr u="sng">
                <a:hlinkClick r:id="rId2" invalidUrl="" action="" tgtFrame="" tooltip="" history="1" highlightClick="0" endSnd="0"/>
              </a:rPr>
              <a:t>Anaconda Python</a:t>
            </a:r>
            <a:r>
              <a:t> 설치</a:t>
            </a:r>
          </a:p>
          <a:p>
            <a:pPr lvl="1" marL="773430" indent="-386715" defTabSz="508254">
              <a:spcBef>
                <a:spcPts val="3600"/>
              </a:spcBef>
              <a:defRPr sz="3132"/>
            </a:pPr>
            <a:r>
              <a:t>설치 시에 필히 "Add to PATH" 옵션 체크</a:t>
            </a:r>
          </a:p>
          <a:p>
            <a:pPr marL="386715" indent="-386715" defTabSz="508254">
              <a:spcBef>
                <a:spcPts val="3600"/>
              </a:spcBef>
              <a:defRPr sz="3132"/>
            </a:pPr>
            <a:r>
              <a:t>맥/리눅스 : 기본 설치된 파이썬 2 혹은 3 를 쓰겠습니다.</a:t>
            </a:r>
          </a:p>
          <a:p>
            <a:pPr marL="386715" indent="-386715" defTabSz="508254">
              <a:spcBef>
                <a:spcPts val="3600"/>
              </a:spcBef>
              <a:defRPr sz="3132"/>
            </a:pPr>
            <a:r>
              <a:t>명령 프롬프트 / 터미널 띄우기</a:t>
            </a:r>
          </a:p>
          <a:p>
            <a:pPr lvl="1" marL="773430" indent="-386715" defTabSz="508254">
              <a:spcBef>
                <a:spcPts val="3600"/>
              </a:spcBef>
              <a:defRPr sz="3132"/>
            </a:pPr>
            <a:r>
              <a:t>윈도우 : 시작 -&gt;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cmd</a:t>
            </a:r>
            <a:r>
              <a:t> 입력하고, 엔터</a:t>
            </a:r>
          </a:p>
          <a:p>
            <a:pPr lvl="1" marL="773430" indent="-386715" defTabSz="508254">
              <a:spcBef>
                <a:spcPts val="3600"/>
              </a:spcBef>
              <a:defRPr sz="3132"/>
            </a:pPr>
            <a:r>
              <a:t>맥/리눅스 : 터미널 혹은 Iterm 을 통해 위 명령 실행</a:t>
            </a:r>
          </a:p>
          <a:p>
            <a:pPr lvl="1" marL="773430" indent="-386715" defTabSz="508254">
              <a:spcBef>
                <a:spcPts val="3600"/>
              </a:spcBef>
              <a:defRPr sz="3132"/>
            </a:pPr>
            <a:r>
              <a:t>파이썬 버전을 확인해보세요.</a:t>
            </a:r>
          </a:p>
          <a:p>
            <a:pPr lvl="2" marL="1160144" indent="-386715" defTabSz="508254">
              <a:spcBef>
                <a:spcPts val="3600"/>
              </a:spcBef>
              <a:defRPr sz="3132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python --version</a:t>
            </a:r>
          </a:p>
        </p:txBody>
      </p:sp>
      <p:pic>
        <p:nvPicPr>
          <p:cNvPr id="18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03651" y="8317250"/>
            <a:ext cx="3387031" cy="825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소스코드 편집기 설치</a:t>
            </a:r>
          </a:p>
        </p:txBody>
      </p:sp>
      <p:sp>
        <p:nvSpPr>
          <p:cNvPr id="189" name="Shape 1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6715" indent="-386715" defTabSz="508254">
              <a:spcBef>
                <a:spcPts val="3600"/>
              </a:spcBef>
              <a:defRPr sz="3132"/>
            </a:pPr>
            <a:r>
              <a:rPr u="sng">
                <a:hlinkClick r:id="rId2" invalidUrl="" action="" tgtFrame="" tooltip="" history="1" highlightClick="0" endSnd="0"/>
              </a:rPr>
              <a:t>Visual Studio Code</a:t>
            </a:r>
            <a:r>
              <a:t> 를 추천합니다.</a:t>
            </a:r>
          </a:p>
          <a:p>
            <a:pPr marL="386715" indent="-386715" defTabSz="508254">
              <a:spcBef>
                <a:spcPts val="3600"/>
              </a:spcBef>
              <a:defRPr sz="3132"/>
            </a:pPr>
            <a:r>
              <a:t>혹은 편하신 에디터를 쓰시면 됩니다.</a:t>
            </a:r>
          </a:p>
          <a:p>
            <a:pPr lvl="1" marL="773430" indent="-386715" defTabSz="508254">
              <a:spcBef>
                <a:spcPts val="3600"/>
              </a:spcBef>
              <a:defRPr sz="3132"/>
            </a:pPr>
            <a:r>
              <a:t>Sublime Text 3, Atom, PyCharm, etc.</a:t>
            </a:r>
          </a:p>
          <a:p>
            <a:pPr marL="386715" indent="-386715" defTabSz="508254">
              <a:spcBef>
                <a:spcPts val="3600"/>
              </a:spcBef>
              <a:defRPr sz="3132"/>
            </a:pPr>
            <a:r>
              <a:t>단 에디터의 소스코드 인코딩은 필히 UTF-8 로 설정해주세요.</a:t>
            </a:r>
          </a:p>
          <a:p>
            <a:pPr lvl="1" marL="773430" indent="-386715" defTabSz="508254">
              <a:spcBef>
                <a:spcPts val="3600"/>
              </a:spcBef>
              <a:defRPr sz="3132"/>
            </a:pPr>
            <a:r>
              <a:t>윈도우만 지원하는 소스코드 편집기는 대개 cp949 인코딩</a:t>
            </a:r>
          </a:p>
          <a:p>
            <a:pPr lvl="1" marL="773430" indent="-386715" defTabSz="508254">
              <a:spcBef>
                <a:spcPts val="3600"/>
              </a:spcBef>
              <a:defRPr sz="3132"/>
            </a:pPr>
          </a:p>
          <a:p>
            <a:pPr lvl="1" marL="773430" indent="-386715" defTabSz="508254">
              <a:spcBef>
                <a:spcPts val="3600"/>
              </a:spcBef>
              <a:defRPr sz="3132"/>
            </a:pPr>
          </a:p>
        </p:txBody>
      </p:sp>
      <p:pic>
        <p:nvPicPr>
          <p:cNvPr id="19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28279" y="1574360"/>
            <a:ext cx="2590801" cy="259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Django 시작</a:t>
            </a: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6704" indent="-306704" defTabSz="403097">
              <a:spcBef>
                <a:spcPts val="2800"/>
              </a:spcBef>
              <a:defRPr sz="2484"/>
            </a:pPr>
            <a:r>
              <a:t>pip 파이썬 팩키지 관리자를 활용한 django 설치</a:t>
            </a:r>
          </a:p>
          <a:p>
            <a:pPr lvl="1" marL="613409" indent="-306704" defTabSz="403097">
              <a:spcBef>
                <a:spcPts val="2800"/>
              </a:spcBef>
              <a:defRPr sz="2484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pip install django</a:t>
            </a:r>
          </a:p>
          <a:p>
            <a:pPr lvl="1" marL="613409" indent="-306704" defTabSz="403097">
              <a:spcBef>
                <a:spcPts val="2800"/>
              </a:spcBef>
              <a:defRPr sz="2484"/>
            </a:pPr>
            <a:r>
              <a:t>윈도우 : 명령 프롬프트 (시작 -&gt; 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cmd</a:t>
            </a:r>
            <a:r>
              <a:t> 엔터) 를 통해 위 명령 실행</a:t>
            </a:r>
          </a:p>
          <a:p>
            <a:pPr lvl="1" marL="613409" indent="-306704" defTabSz="403097">
              <a:spcBef>
                <a:spcPts val="2800"/>
              </a:spcBef>
              <a:defRPr sz="2484"/>
            </a:pPr>
            <a:r>
              <a:t>맥/리눅스 : 터미널 혹은 Iterm 을 통해 위 명령 실행</a:t>
            </a:r>
          </a:p>
          <a:p>
            <a:pPr lvl="2" marL="920114" indent="-306704" defTabSz="403097">
              <a:spcBef>
                <a:spcPts val="2800"/>
              </a:spcBef>
              <a:defRPr sz="2484"/>
            </a:pPr>
            <a:r>
              <a:t>퍼미션 권한 오류가 뜨신다면, 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sudo pip install django</a:t>
            </a:r>
            <a:r>
              <a:t> 로 실행해주세요. (각 머신 세팅에 따라 다르지만, 본 명령으로 인해 root 권한이 필요한 디렉토리에 설치를 시도하기 때문입니다.)</a:t>
            </a:r>
          </a:p>
          <a:p>
            <a:pPr marL="306704" indent="-306704" defTabSz="403097">
              <a:spcBef>
                <a:spcPts val="2800"/>
              </a:spcBef>
              <a:defRPr sz="2484"/>
            </a:pPr>
            <a:r>
              <a:t>추후 이미지 파일 처리를 위한 Pillow 라이브러리 설치</a:t>
            </a:r>
          </a:p>
          <a:p>
            <a:pPr lvl="1" marL="613409" indent="-306704" defTabSz="403097">
              <a:spcBef>
                <a:spcPts val="2800"/>
              </a:spcBef>
              <a:defRPr sz="2484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pip install pillow</a:t>
            </a:r>
          </a:p>
          <a:p>
            <a:pPr marL="306704" indent="-306704" defTabSz="403097">
              <a:spcBef>
                <a:spcPts val="2800"/>
              </a:spcBef>
              <a:defRPr sz="2484"/>
            </a:pPr>
            <a:r>
              <a:t>이제 Django 개발을 위한 모든 준비가 끝났습니다.</a:t>
            </a:r>
          </a:p>
          <a:p>
            <a:pPr marL="306704" indent="-306704" defTabSz="403097">
              <a:spcBef>
                <a:spcPts val="2800"/>
              </a:spcBef>
              <a:defRPr sz="2484"/>
            </a:pPr>
            <a:r>
              <a:t>본 워크샵에서는 sqlite 데이터베이스를 쓰며, sqlite 는 파이썬에서 기본지원됩니다.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Django 의 여러 기능들</a:t>
            </a:r>
          </a:p>
        </p:txBody>
      </p:sp>
      <p:sp>
        <p:nvSpPr>
          <p:cNvPr id="196" name="Shape 1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6704" indent="-306704" defTabSz="403097">
              <a:spcBef>
                <a:spcPts val="2800"/>
              </a:spcBef>
              <a:defRPr sz="2484"/>
            </a:pPr>
            <a:r>
              <a:t>Django 는 백엔드 개발에 필요한 모든 기능을 제공하고 있습니다.</a:t>
            </a:r>
          </a:p>
          <a:p>
            <a:pPr lvl="1" marL="613409" indent="-306704" defTabSz="403097">
              <a:spcBef>
                <a:spcPts val="2800"/>
              </a:spcBef>
              <a:defRPr sz="2484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Model</a:t>
            </a:r>
            <a:r>
              <a:t> (ORM), 마이그레이션</a:t>
            </a:r>
          </a:p>
          <a:p>
            <a:pPr lvl="1" marL="613409" indent="-306704" defTabSz="403097">
              <a:spcBef>
                <a:spcPts val="2800"/>
              </a:spcBef>
              <a:defRPr sz="2484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Form</a:t>
            </a:r>
            <a:r>
              <a:t> : 입력값에 대한 유효성 처리 및 데이터 저장</a:t>
            </a:r>
          </a:p>
          <a:p>
            <a:pPr lvl="1" marL="613409" indent="-306704" defTabSz="403097">
              <a:spcBef>
                <a:spcPts val="2800"/>
              </a:spcBef>
              <a:defRPr sz="2484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admin</a:t>
            </a:r>
            <a:r>
              <a:t> : 관리자 페이지 제공</a:t>
            </a:r>
          </a:p>
          <a:p>
            <a:pPr lvl="1" marL="613409" indent="-306704" defTabSz="403097">
              <a:spcBef>
                <a:spcPts val="2800"/>
              </a:spcBef>
              <a:defRPr sz="2484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Template</a:t>
            </a:r>
            <a:r>
              <a:t> (템플릿 엔진)</a:t>
            </a:r>
          </a:p>
          <a:p>
            <a:pPr lvl="1" marL="613409" indent="-306704" defTabSz="403097">
              <a:spcBef>
                <a:spcPts val="2800"/>
              </a:spcBef>
              <a:defRPr sz="2484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View</a:t>
            </a:r>
            <a:r>
              <a:t> (Http 요청 처리) : Function Based View, Class Based View</a:t>
            </a:r>
          </a:p>
          <a:p>
            <a:pPr lvl="1" marL="613409" indent="-306704" defTabSz="403097">
              <a:spcBef>
                <a:spcPts val="2800"/>
              </a:spcBef>
              <a:defRPr sz="2484"/>
            </a:pPr>
            <a:r>
              <a:t>Cache (memcached, redis 캐싱)</a:t>
            </a:r>
          </a:p>
          <a:p>
            <a:pPr lvl="1" marL="613409" indent="-306704" defTabSz="403097">
              <a:spcBef>
                <a:spcPts val="2800"/>
              </a:spcBef>
              <a:defRPr sz="2484"/>
            </a:pPr>
            <a:r>
              <a:t>Storage API : 파일 I/O</a:t>
            </a:r>
          </a:p>
          <a:p>
            <a:pPr lvl="1" marL="613409" indent="-306704" defTabSz="403097">
              <a:spcBef>
                <a:spcPts val="2800"/>
              </a:spcBef>
              <a:defRPr sz="2484"/>
            </a:pPr>
            <a:r>
              <a:t>Serialization, StaticFiles, GeoDjango, i18n, l10n, Security, Logging, Email, etc.</a:t>
            </a:r>
          </a:p>
          <a:p>
            <a:pPr lvl="1" marL="613409" indent="-306704" defTabSz="403097">
              <a:spcBef>
                <a:spcPts val="2800"/>
              </a:spcBef>
              <a:defRPr sz="2484"/>
            </a:pPr>
            <a:r>
              <a:t>ref: </a:t>
            </a:r>
            <a:r>
              <a:rPr u="sng">
                <a:hlinkClick r:id="rId2" invalidUrl="" action="" tgtFrame="" tooltip="" history="1" highlightClick="0" endSnd="0"/>
              </a:rPr>
              <a:t>Django Documentation</a:t>
            </a:r>
          </a:p>
        </p:txBody>
      </p:sp>
      <p:sp>
        <p:nvSpPr>
          <p:cNvPr id="197" name="Shape 197"/>
          <p:cNvSpPr/>
          <p:nvPr/>
        </p:nvSpPr>
        <p:spPr>
          <a:xfrm>
            <a:off x="8266314" y="8534965"/>
            <a:ext cx="450413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Django</a:t>
            </a:r>
          </a:p>
          <a:p>
            <a:pPr algn="r">
              <a:defRPr b="1"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Full Stack Web Framework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5760"/>
            </a:lvl1pPr>
          </a:lstStyle>
          <a:p>
            <a:pPr/>
            <a:r>
              <a:t>django 프로젝트 생성 및 서버 실행</a:t>
            </a:r>
          </a:p>
        </p:txBody>
      </p:sp>
      <p:sp>
        <p:nvSpPr>
          <p:cNvPr id="200" name="Shape 200"/>
          <p:cNvSpPr/>
          <p:nvPr>
            <p:ph type="body" idx="1"/>
          </p:nvPr>
        </p:nvSpPr>
        <p:spPr>
          <a:xfrm>
            <a:off x="952500" y="1412503"/>
            <a:ext cx="11099800" cy="6680697"/>
          </a:xfrm>
          <a:prstGeom prst="rect">
            <a:avLst/>
          </a:prstGeom>
        </p:spPr>
        <p:txBody>
          <a:bodyPr/>
          <a:lstStyle/>
          <a:p>
            <a:pPr marL="293370" indent="-293370" defTabSz="385572">
              <a:spcBef>
                <a:spcPts val="2700"/>
              </a:spcBef>
              <a:defRPr sz="2376"/>
            </a:pPr>
            <a:r>
              <a:t>개발용 디렉토리 생성 및 이동</a:t>
            </a:r>
          </a:p>
          <a:p>
            <a:pPr lvl="1" marL="586740" indent="-293370" defTabSz="385572">
              <a:spcBef>
                <a:spcPts val="2700"/>
              </a:spcBef>
              <a:defRPr sz="2376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mkdir c:\dev                           </a:t>
            </a:r>
            <a:r>
              <a:rPr>
                <a:solidFill>
                  <a:srgbClr val="A6AAA9"/>
                </a:solidFill>
              </a:rPr>
              <a:t>맥/리눅스&gt;</a:t>
            </a:r>
            <a:r>
              <a:t> mkdir ~/dev</a:t>
            </a:r>
          </a:p>
          <a:p>
            <a:pPr lvl="1" marL="586740" indent="-293370" defTabSz="385572">
              <a:spcBef>
                <a:spcPts val="2700"/>
              </a:spcBef>
              <a:defRPr sz="2376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cd c:\dev                                </a:t>
            </a:r>
            <a:r>
              <a:rPr>
                <a:solidFill>
                  <a:srgbClr val="A6AAA9"/>
                </a:solidFill>
              </a:rPr>
              <a:t>맥/리눅스&gt;</a:t>
            </a:r>
            <a:r>
              <a:t> cd ~/dev</a:t>
            </a:r>
          </a:p>
          <a:p>
            <a:pPr marL="293370" indent="-293370" defTabSz="385572">
              <a:spcBef>
                <a:spcPts val="2700"/>
              </a:spcBef>
              <a:defRPr sz="2376"/>
            </a:pPr>
            <a:r>
              <a:t>Django 프로젝트 생성 및 디렉토리 이동</a:t>
            </a:r>
          </a:p>
          <a:p>
            <a:pPr lvl="1" marL="586740" indent="-293370" defTabSz="385572">
              <a:spcBef>
                <a:spcPts val="2700"/>
              </a:spcBef>
              <a:defRPr sz="2376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django-admin startproject djangoisbest         </a:t>
            </a:r>
            <a:r>
              <a:rPr u="sng">
                <a:hlinkClick r:id="rId2" invalidUrl="" action="" tgtFrame="" tooltip="" history="1" highlightClick="0" endSnd="0"/>
              </a:rPr>
              <a:t>#관련커밋</a:t>
            </a:r>
          </a:p>
          <a:p>
            <a:pPr lvl="2" marL="880110" indent="-293370" defTabSz="385572">
              <a:spcBef>
                <a:spcPts val="2700"/>
              </a:spcBef>
              <a:defRPr sz="2376"/>
            </a:pPr>
            <a:r>
              <a:rPr u="sng">
                <a:hlinkClick r:id="rId3" invalidUrl="" action="" tgtFrame="" tooltip="" history="1" highlightClick="0" endSnd="0"/>
              </a:rPr>
              <a:t>django/conf/project_template</a:t>
            </a:r>
            <a:r>
              <a:t> 내용으로 생성, --template 옵션으로 변경가능</a:t>
            </a:r>
          </a:p>
          <a:p>
            <a:pPr lvl="1" marL="586740" indent="-293370" defTabSz="385572">
              <a:spcBef>
                <a:spcPts val="2700"/>
              </a:spcBef>
              <a:defRPr sz="2376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cd djangoisbest</a:t>
            </a:r>
          </a:p>
          <a:p>
            <a:pPr marL="293370" indent="-293370" defTabSz="385572">
              <a:spcBef>
                <a:spcPts val="2700"/>
              </a:spcBef>
              <a:defRPr sz="2376"/>
            </a:pPr>
            <a:r>
              <a:t>마이그레이션 수행 (Model 내역을 데이터베이스에 반영)</a:t>
            </a:r>
          </a:p>
          <a:p>
            <a:pPr lvl="1" marL="586740" indent="-293370" defTabSz="385572">
              <a:spcBef>
                <a:spcPts val="2700"/>
              </a:spcBef>
              <a:defRPr sz="2376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python manage.py migrate</a:t>
            </a:r>
          </a:p>
          <a:p>
            <a:pPr marL="293370" indent="-293370" defTabSz="385572">
              <a:spcBef>
                <a:spcPts val="2700"/>
              </a:spcBef>
              <a:defRPr sz="2376"/>
            </a:pPr>
            <a:r>
              <a:t>개발서버 구동</a:t>
            </a:r>
          </a:p>
          <a:p>
            <a:pPr lvl="1" marL="586740" indent="-293370" defTabSz="385572">
              <a:spcBef>
                <a:spcPts val="2700"/>
              </a:spcBef>
              <a:defRPr sz="2376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python manage.py runserver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초기 마이그레이션 실행화면</a:t>
            </a:r>
          </a:p>
        </p:txBody>
      </p:sp>
      <p:pic>
        <p:nvPicPr>
          <p:cNvPr id="20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9100" y="2237185"/>
            <a:ext cx="9626600" cy="608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개발서버 구동화면</a:t>
            </a:r>
          </a:p>
        </p:txBody>
      </p:sp>
      <p:sp>
        <p:nvSpPr>
          <p:cNvPr id="206" name="Shape 206"/>
          <p:cNvSpPr/>
          <p:nvPr>
            <p:ph type="body" sz="half" idx="1"/>
          </p:nvPr>
        </p:nvSpPr>
        <p:spPr>
          <a:xfrm>
            <a:off x="952500" y="5146547"/>
            <a:ext cx="11099800" cy="3743453"/>
          </a:xfrm>
          <a:prstGeom prst="rect">
            <a:avLst/>
          </a:prstGeom>
        </p:spPr>
        <p:txBody>
          <a:bodyPr/>
          <a:lstStyle/>
          <a:p>
            <a:pPr marL="431165" indent="-431165" defTabSz="566674">
              <a:spcBef>
                <a:spcPts val="4000"/>
              </a:spcBef>
              <a:defRPr sz="3492"/>
            </a:pPr>
            <a:r>
              <a:t>Django 에서 지원해주는 개발전용 서버 (실서비스 용도 X)</a:t>
            </a:r>
          </a:p>
          <a:p>
            <a:pPr marL="431165" indent="-431165" defTabSz="566674">
              <a:spcBef>
                <a:spcPts val="4000"/>
              </a:spcBef>
              <a:defRPr sz="3492"/>
            </a:pPr>
            <a:r>
              <a:t>파이썬 소스코드가 변경되면 자동 재시작을 합니다.</a:t>
            </a:r>
          </a:p>
          <a:p>
            <a:pPr marL="431165" indent="-431165" defTabSz="566674">
              <a:spcBef>
                <a:spcPts val="4000"/>
              </a:spcBef>
              <a:defRPr sz="3492"/>
            </a:pPr>
            <a:r>
              <a:t>템플릿이나 static 파일은 변경되어도 자동재시작이 되지 않습니다. 왜냐하면, 해당 파일들은 매번 로딩을 하기 때문입니다.</a:t>
            </a:r>
          </a:p>
        </p:txBody>
      </p:sp>
      <p:pic>
        <p:nvPicPr>
          <p:cNvPr id="20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2300" y="1877984"/>
            <a:ext cx="9220200" cy="284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4680"/>
            </a:pPr>
            <a:r>
              <a:rPr u="sng">
                <a:hlinkClick r:id="rId2" invalidUrl="" action="" tgtFrame="" tooltip="" history="1" highlightClick="0" endSnd="0"/>
              </a:rPr>
              <a:t>http://127.0.0.1:8000</a:t>
            </a:r>
            <a:r>
              <a:t> 으로 접속해보세요.</a:t>
            </a:r>
          </a:p>
        </p:txBody>
      </p:sp>
      <p:pic>
        <p:nvPicPr>
          <p:cNvPr id="21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0775" y="1838058"/>
            <a:ext cx="6583250" cy="4298793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>
            <p:ph type="body" sz="half" idx="1"/>
          </p:nvPr>
        </p:nvSpPr>
        <p:spPr>
          <a:xfrm>
            <a:off x="952500" y="6098155"/>
            <a:ext cx="11099800" cy="2791846"/>
          </a:xfrm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4100"/>
              </a:spcBef>
              <a:defRPr sz="3528"/>
            </a:pPr>
            <a:r>
              <a:t>Django 개발서버 디폴트 포트번호는 8000 입니다.</a:t>
            </a:r>
          </a:p>
          <a:p>
            <a:pPr marL="435609" indent="-435609" defTabSz="572516">
              <a:spcBef>
                <a:spcPts val="4100"/>
              </a:spcBef>
              <a:defRPr sz="3528"/>
            </a:pPr>
            <a:r>
              <a:t>다음과 같이 변경할 수 있습니다.</a:t>
            </a:r>
          </a:p>
          <a:p>
            <a:pPr lvl="1" marL="871219" indent="-435609" defTabSz="572516">
              <a:spcBef>
                <a:spcPts val="4100"/>
              </a:spcBef>
              <a:defRPr sz="3528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python manage.py runserver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0.0.0.0:8080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xfrm>
            <a:off x="66622" y="71536"/>
            <a:ext cx="10128450" cy="1205820"/>
          </a:xfrm>
          <a:prstGeom prst="rect">
            <a:avLst/>
          </a:prstGeom>
        </p:spPr>
        <p:txBody>
          <a:bodyPr/>
          <a:lstStyle/>
          <a:p>
            <a:pPr/>
            <a:r>
              <a:t>웹의 일반적인 프로세스</a:t>
            </a:r>
          </a:p>
        </p:txBody>
      </p:sp>
      <p:sp>
        <p:nvSpPr>
          <p:cNvPr id="214" name="Shape 214"/>
          <p:cNvSpPr/>
          <p:nvPr/>
        </p:nvSpPr>
        <p:spPr>
          <a:xfrm>
            <a:off x="379610" y="4180135"/>
            <a:ext cx="3145930" cy="314593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웹브라우저</a:t>
            </a:r>
          </a:p>
        </p:txBody>
      </p:sp>
      <p:sp>
        <p:nvSpPr>
          <p:cNvPr id="215" name="Shape 215"/>
          <p:cNvSpPr/>
          <p:nvPr/>
        </p:nvSpPr>
        <p:spPr>
          <a:xfrm>
            <a:off x="4929435" y="4180135"/>
            <a:ext cx="3145930" cy="314593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웹 서버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소프트웨어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(우리는 Django로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만들겁니다.)</a:t>
            </a:r>
          </a:p>
        </p:txBody>
      </p:sp>
      <p:sp>
        <p:nvSpPr>
          <p:cNvPr id="216" name="Shape 216"/>
          <p:cNvSpPr/>
          <p:nvPr/>
        </p:nvSpPr>
        <p:spPr>
          <a:xfrm>
            <a:off x="8776841" y="4180135"/>
            <a:ext cx="3145929" cy="3145930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데이터베이스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서버 소프트웨어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(MySQL, PostgreSQL, MSSQL 등)</a:t>
            </a:r>
          </a:p>
        </p:txBody>
      </p:sp>
      <p:sp>
        <p:nvSpPr>
          <p:cNvPr id="217" name="Shape 217"/>
          <p:cNvSpPr/>
          <p:nvPr/>
        </p:nvSpPr>
        <p:spPr>
          <a:xfrm>
            <a:off x="3922340" y="4147889"/>
            <a:ext cx="94919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pPr/>
            <a:r>
              <a:t>요청</a:t>
            </a:r>
          </a:p>
        </p:txBody>
      </p:sp>
      <p:sp>
        <p:nvSpPr>
          <p:cNvPr id="218" name="Shape 218"/>
          <p:cNvSpPr/>
          <p:nvPr/>
        </p:nvSpPr>
        <p:spPr>
          <a:xfrm>
            <a:off x="3922340" y="7076578"/>
            <a:ext cx="94919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pPr/>
            <a:r>
              <a:t>응답</a:t>
            </a:r>
          </a:p>
        </p:txBody>
      </p:sp>
      <p:sp>
        <p:nvSpPr>
          <p:cNvPr id="219" name="Shape 219"/>
          <p:cNvSpPr/>
          <p:nvPr/>
        </p:nvSpPr>
        <p:spPr>
          <a:xfrm>
            <a:off x="7258605" y="4147889"/>
            <a:ext cx="232846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pPr/>
            <a:r>
              <a:t>데이터 질의</a:t>
            </a:r>
          </a:p>
        </p:txBody>
      </p:sp>
      <p:sp>
        <p:nvSpPr>
          <p:cNvPr id="220" name="Shape 220"/>
          <p:cNvSpPr/>
          <p:nvPr/>
        </p:nvSpPr>
        <p:spPr>
          <a:xfrm>
            <a:off x="8037140" y="7076578"/>
            <a:ext cx="94919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pPr/>
            <a:r>
              <a:t>응답</a:t>
            </a:r>
          </a:p>
        </p:txBody>
      </p:sp>
      <p:sp>
        <p:nvSpPr>
          <p:cNvPr id="221" name="Shape 221"/>
          <p:cNvSpPr/>
          <p:nvPr/>
        </p:nvSpPr>
        <p:spPr>
          <a:xfrm>
            <a:off x="3318263" y="5037409"/>
            <a:ext cx="1856316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22" name="Shape 222"/>
          <p:cNvSpPr/>
          <p:nvPr/>
        </p:nvSpPr>
        <p:spPr>
          <a:xfrm flipH="1">
            <a:off x="7527666" y="6878563"/>
            <a:ext cx="1968147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23" name="Shape 223"/>
          <p:cNvSpPr/>
          <p:nvPr/>
        </p:nvSpPr>
        <p:spPr>
          <a:xfrm>
            <a:off x="7822098" y="5037409"/>
            <a:ext cx="1379283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24" name="Shape 224"/>
          <p:cNvSpPr/>
          <p:nvPr/>
        </p:nvSpPr>
        <p:spPr>
          <a:xfrm flipH="1">
            <a:off x="3111828" y="6878563"/>
            <a:ext cx="2269185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25" name="Shape 225"/>
          <p:cNvSpPr/>
          <p:nvPr/>
        </p:nvSpPr>
        <p:spPr>
          <a:xfrm flipV="1">
            <a:off x="4578697" y="2074737"/>
            <a:ext cx="1" cy="73567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26" name="Shape 226"/>
          <p:cNvSpPr/>
          <p:nvPr/>
        </p:nvSpPr>
        <p:spPr>
          <a:xfrm>
            <a:off x="1338337" y="2626312"/>
            <a:ext cx="300289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클라이언트 공간</a:t>
            </a:r>
          </a:p>
        </p:txBody>
      </p:sp>
      <p:sp>
        <p:nvSpPr>
          <p:cNvPr id="227" name="Shape 227"/>
          <p:cNvSpPr/>
          <p:nvPr/>
        </p:nvSpPr>
        <p:spPr>
          <a:xfrm>
            <a:off x="4816166" y="2626312"/>
            <a:ext cx="18164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서버 공간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08" y="0"/>
            <a:ext cx="5599001" cy="8603173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230"/>
          <p:cNvSpPr/>
          <p:nvPr>
            <p:ph type="title"/>
          </p:nvPr>
        </p:nvSpPr>
        <p:spPr>
          <a:xfrm>
            <a:off x="5467148" y="2039996"/>
            <a:ext cx="7317676" cy="2951881"/>
          </a:xfrm>
          <a:prstGeom prst="rect">
            <a:avLst/>
          </a:prstGeom>
        </p:spPr>
        <p:txBody>
          <a:bodyPr/>
          <a:lstStyle/>
          <a:p>
            <a:pPr/>
            <a:r>
              <a:t>Django 에서 하나의</a:t>
            </a:r>
          </a:p>
          <a:p>
            <a:pPr/>
            <a:r>
              <a:t>요청이 처리되는 과정</a:t>
            </a:r>
          </a:p>
        </p:txBody>
      </p:sp>
      <p:sp>
        <p:nvSpPr>
          <p:cNvPr id="231" name="Shape 231"/>
          <p:cNvSpPr/>
          <p:nvPr/>
        </p:nvSpPr>
        <p:spPr>
          <a:xfrm>
            <a:off x="2750464" y="8826265"/>
            <a:ext cx="750387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http://rnevius.github.io/django_request_response_cycle.png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자료 다운로드</a:t>
            </a:r>
          </a:p>
        </p:txBody>
      </p:sp>
      <p:sp>
        <p:nvSpPr>
          <p:cNvPr id="153" name="Shape 1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https://goo.gl/5exqE3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xfrm>
            <a:off x="82099" y="46136"/>
            <a:ext cx="10138189" cy="1243321"/>
          </a:xfrm>
          <a:prstGeom prst="rect">
            <a:avLst/>
          </a:prstGeom>
        </p:spPr>
        <p:txBody>
          <a:bodyPr/>
          <a:lstStyle/>
          <a:p>
            <a:pPr/>
            <a:r>
              <a:t>좀 더 간단하게 !!!</a:t>
            </a:r>
          </a:p>
        </p:txBody>
      </p:sp>
      <p:sp>
        <p:nvSpPr>
          <p:cNvPr id="234" name="Shape 234"/>
          <p:cNvSpPr/>
          <p:nvPr/>
        </p:nvSpPr>
        <p:spPr>
          <a:xfrm>
            <a:off x="241436" y="3229128"/>
            <a:ext cx="1803996" cy="180399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웹브라우저</a:t>
            </a:r>
          </a:p>
        </p:txBody>
      </p:sp>
      <p:sp>
        <p:nvSpPr>
          <p:cNvPr id="235" name="Shape 235"/>
          <p:cNvSpPr/>
          <p:nvPr/>
        </p:nvSpPr>
        <p:spPr>
          <a:xfrm>
            <a:off x="10959368" y="3229128"/>
            <a:ext cx="1803996" cy="1803996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DB</a:t>
            </a:r>
          </a:p>
        </p:txBody>
      </p:sp>
      <p:sp>
        <p:nvSpPr>
          <p:cNvPr id="236" name="Shape 236"/>
          <p:cNvSpPr/>
          <p:nvPr/>
        </p:nvSpPr>
        <p:spPr>
          <a:xfrm>
            <a:off x="2757110" y="2928073"/>
            <a:ext cx="2406106" cy="240610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URLCONF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미리 URL 별로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호출할 함수를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등록해둠.</a:t>
            </a:r>
          </a:p>
        </p:txBody>
      </p:sp>
      <p:sp>
        <p:nvSpPr>
          <p:cNvPr id="237" name="Shape 237"/>
          <p:cNvSpPr/>
          <p:nvPr/>
        </p:nvSpPr>
        <p:spPr>
          <a:xfrm>
            <a:off x="5333474" y="2928073"/>
            <a:ext cx="2406105" cy="240610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뷰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URL 에 맞춰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호출된 함수.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요청을 직접 처리</a:t>
            </a:r>
          </a:p>
        </p:txBody>
      </p:sp>
      <p:sp>
        <p:nvSpPr>
          <p:cNvPr id="238" name="Shape 238"/>
          <p:cNvSpPr/>
          <p:nvPr/>
        </p:nvSpPr>
        <p:spPr>
          <a:xfrm>
            <a:off x="5333474" y="5595073"/>
            <a:ext cx="2406105" cy="240610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템플릿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HTML 응답을 효과적적으로 주기위한 HTML 응답 소스</a:t>
            </a:r>
          </a:p>
        </p:txBody>
      </p:sp>
      <p:sp>
        <p:nvSpPr>
          <p:cNvPr id="239" name="Shape 239"/>
          <p:cNvSpPr/>
          <p:nvPr/>
        </p:nvSpPr>
        <p:spPr>
          <a:xfrm>
            <a:off x="7922538" y="2928073"/>
            <a:ext cx="2406105" cy="240610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모델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파이썬코드로 데이터베이스를 처리함.</a:t>
            </a:r>
          </a:p>
        </p:txBody>
      </p:sp>
      <p:sp>
        <p:nvSpPr>
          <p:cNvPr id="240" name="Shape 240"/>
          <p:cNvSpPr/>
          <p:nvPr/>
        </p:nvSpPr>
        <p:spPr>
          <a:xfrm>
            <a:off x="2320126" y="2361410"/>
            <a:ext cx="8254887" cy="5880399"/>
          </a:xfrm>
          <a:prstGeom prst="rect">
            <a:avLst/>
          </a:prstGeom>
          <a:ln w="127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1" name="Shape 241"/>
          <p:cNvSpPr/>
          <p:nvPr/>
        </p:nvSpPr>
        <p:spPr>
          <a:xfrm>
            <a:off x="4903179" y="3544519"/>
            <a:ext cx="718973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2" name="Shape 242"/>
          <p:cNvSpPr/>
          <p:nvPr/>
        </p:nvSpPr>
        <p:spPr>
          <a:xfrm>
            <a:off x="1747618" y="3767042"/>
            <a:ext cx="1353973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3" name="Shape 243"/>
          <p:cNvSpPr/>
          <p:nvPr/>
        </p:nvSpPr>
        <p:spPr>
          <a:xfrm>
            <a:off x="7544779" y="3527714"/>
            <a:ext cx="718973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4" name="Shape 244"/>
          <p:cNvSpPr/>
          <p:nvPr/>
        </p:nvSpPr>
        <p:spPr>
          <a:xfrm flipH="1">
            <a:off x="7519379" y="4826872"/>
            <a:ext cx="718973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5" name="Shape 245"/>
          <p:cNvSpPr/>
          <p:nvPr/>
        </p:nvSpPr>
        <p:spPr>
          <a:xfrm flipH="1">
            <a:off x="4890479" y="4826872"/>
            <a:ext cx="718973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6" name="Shape 246"/>
          <p:cNvSpPr/>
          <p:nvPr/>
        </p:nvSpPr>
        <p:spPr>
          <a:xfrm>
            <a:off x="6955651" y="5293300"/>
            <a:ext cx="1" cy="60935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7" name="Shape 247"/>
          <p:cNvSpPr/>
          <p:nvPr/>
        </p:nvSpPr>
        <p:spPr>
          <a:xfrm flipV="1">
            <a:off x="6122933" y="5293300"/>
            <a:ext cx="1" cy="60935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8" name="Shape 248"/>
          <p:cNvSpPr/>
          <p:nvPr/>
        </p:nvSpPr>
        <p:spPr>
          <a:xfrm flipH="1">
            <a:off x="1646415" y="4670876"/>
            <a:ext cx="1455176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9" name="Shape 249"/>
          <p:cNvSpPr/>
          <p:nvPr/>
        </p:nvSpPr>
        <p:spPr>
          <a:xfrm>
            <a:off x="10315140" y="3767042"/>
            <a:ext cx="1003081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50" name="Shape 250"/>
          <p:cNvSpPr/>
          <p:nvPr/>
        </p:nvSpPr>
        <p:spPr>
          <a:xfrm flipH="1">
            <a:off x="10264539" y="4826872"/>
            <a:ext cx="110428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1164081" y="4216400"/>
            <a:ext cx="1067663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여행사진 블로그 만들기 (1)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3887">
              <a:defRPr sz="3839"/>
            </a:lvl1pPr>
          </a:lstStyle>
          <a:p>
            <a:pPr/>
            <a:r>
              <a:t>장고는 하나의 프로젝트에서 App 단위로 개발합니다.</a:t>
            </a:r>
          </a:p>
        </p:txBody>
      </p:sp>
      <p:sp>
        <p:nvSpPr>
          <p:cNvPr id="255" name="Shape 2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3900"/>
              </a:spcBef>
              <a:defRPr sz="3384"/>
            </a:pPr>
            <a:r>
              <a:t>새로운 django app 을 생성해봅시다.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manage.py 가 있는 디렉토리에서 아래 명령을 수행하여, 새로운 django app 인 blog 를 생성해봅시다.</a:t>
            </a:r>
          </a:p>
          <a:p>
            <a:pPr lvl="1" marL="835660" indent="-417830" defTabSz="549148">
              <a:spcBef>
                <a:spcPts val="3900"/>
              </a:spcBef>
              <a:defRPr sz="3384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python manage.py startapp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blog</a:t>
            </a:r>
            <a:r>
              <a:t>     </a:t>
            </a:r>
            <a:r>
              <a:rPr u="sng">
                <a:hlinkClick r:id="rId2" invalidUrl="" action="" tgtFrame="" tooltip="" history="1" highlightClick="0" endSnd="0"/>
              </a:rPr>
              <a:t>#관련커밋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그리고, 생성한 blog 앱을 현재 프로젝트에 등록을 해주세요.</a:t>
            </a:r>
          </a:p>
          <a:p>
            <a:pPr lvl="1" marL="835660" indent="-417830" defTabSz="549148">
              <a:spcBef>
                <a:spcPts val="3900"/>
              </a:spcBef>
              <a:defRPr sz="3384"/>
            </a:pPr>
            <a:r>
              <a:t>djangoisbest/settings.py 내 INSTALLED_APPS 리스트에 "blog" 추가  </a:t>
            </a:r>
            <a:r>
              <a:rPr u="sng">
                <a:hlinkClick r:id="rId3" invalidUrl="" action="" tgtFrame="" tooltip="" history="1" highlightClick="0" endSnd="0"/>
              </a:rPr>
              <a:t>#관련커밋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Tip : 한 장고 프로젝트 내에서는 같은 이름의 django app 이 존재할 수 없습니다.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사진을 올리기 위한 기본 설정</a:t>
            </a:r>
          </a:p>
        </p:txBody>
      </p:sp>
      <p:sp>
        <p:nvSpPr>
          <p:cNvPr id="258" name="Shape 2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3900"/>
              </a:spcBef>
              <a:defRPr sz="3384"/>
            </a:pPr>
            <a:r>
              <a:rPr u="sng">
                <a:hlinkClick r:id="rId2" invalidUrl="" action="" tgtFrame="" tooltip="" history="1" highlightClick="0" endSnd="0"/>
              </a:rPr>
              <a:t>#관련커밋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이미지 처리를 위해 Pillow 라이브러리를 설치해야 합니다. 조금 전에 설치했었죠?</a:t>
            </a:r>
          </a:p>
          <a:p>
            <a:pPr lvl="1" marL="835660" indent="-417830" defTabSz="549148">
              <a:spcBef>
                <a:spcPts val="3900"/>
              </a:spcBef>
              <a:defRPr sz="3384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pip install pillow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수정할 파일</a:t>
            </a:r>
          </a:p>
          <a:p>
            <a:pPr lvl="1" marL="835660" indent="-417830" defTabSz="549148">
              <a:spcBef>
                <a:spcPts val="3900"/>
              </a:spcBef>
              <a:defRPr sz="3384"/>
            </a:pPr>
            <a:r>
              <a:t>djangoisbest/settings.py</a:t>
            </a:r>
          </a:p>
          <a:p>
            <a:pPr lvl="1" marL="835660" indent="-417830" defTabSz="549148">
              <a:spcBef>
                <a:spcPts val="3900"/>
              </a:spcBef>
              <a:defRPr sz="3384"/>
            </a:pPr>
            <a:r>
              <a:t>djangoisbest/urls.py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Django 에서는 유저가 업로드한 파일을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Media</a:t>
            </a:r>
            <a:r>
              <a:t> 라고 부릅니다.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Pillow</a:t>
            </a:r>
          </a:p>
        </p:txBody>
      </p:sp>
      <p:sp>
        <p:nvSpPr>
          <p:cNvPr id="261" name="Shape 2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PIL (Python Imaging Library) 의 Fork 프로젝트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PIL 은 마지막 릴리즈가 2009년</a:t>
            </a:r>
            <a:r>
              <a:t>이고, 더 이상 개발이 이뤄지지 않아, 시작된 프로젝트</a:t>
            </a:r>
          </a:p>
          <a:p>
            <a:pPr/>
            <a:r>
              <a:t>파이썬3를 지원하며, PIL 에 대한 코드 호환성 보장</a:t>
            </a:r>
          </a:p>
          <a:p>
            <a:pPr/>
            <a:r>
              <a:t>참고 : </a:t>
            </a:r>
            <a:r>
              <a:rPr u="sng">
                <a:hlinkClick r:id="rId3" invalidUrl="" action="" tgtFrame="" tooltip="" history="1" highlightClick="0" endSnd="0"/>
              </a:rPr>
              <a:t>http://edoli.tistory.com/92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Django Model (ORM)</a:t>
            </a:r>
          </a:p>
        </p:txBody>
      </p:sp>
      <p:sp>
        <p:nvSpPr>
          <p:cNvPr id="264" name="Shape 2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264" indent="-342264" defTabSz="449833">
              <a:spcBef>
                <a:spcPts val="3200"/>
              </a:spcBef>
              <a:defRPr sz="2772"/>
            </a:pPr>
            <a:r>
              <a:t>각 django app 내 models.py 에 정의를 합니다.</a:t>
            </a:r>
          </a:p>
          <a:p>
            <a:pPr lvl="1" marL="684529" indent="-342264" defTabSz="449833">
              <a:spcBef>
                <a:spcPts val="3200"/>
              </a:spcBef>
              <a:defRPr sz="2772"/>
            </a:pPr>
            <a:r>
              <a:t>blog/models.py 에 Post 모델을 정의해주세요.  </a:t>
            </a:r>
            <a:r>
              <a:rPr u="sng">
                <a:hlinkClick r:id="rId2" invalidUrl="" action="" tgtFrame="" tooltip="" history="1" highlightClick="0" endSnd="0"/>
              </a:rPr>
              <a:t>#관련커밋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마이그레이션 파일을 생성해주세요.</a:t>
            </a:r>
          </a:p>
          <a:p>
            <a:pPr lvl="1" marL="684529" indent="-342264" defTabSz="449833">
              <a:spcBef>
                <a:spcPts val="3200"/>
              </a:spcBef>
              <a:defRPr sz="2772"/>
            </a:pPr>
            <a:r>
              <a:t>쉘&gt; python manage.py makemigrations blog   </a:t>
            </a:r>
            <a:r>
              <a:rPr u="sng">
                <a:hlinkClick r:id="rId3" invalidUrl="" action="" tgtFrame="" tooltip="" history="1" highlightClick="0" endSnd="0"/>
              </a:rPr>
              <a:t>#관련커밋</a:t>
            </a:r>
          </a:p>
          <a:p>
            <a:pPr lvl="2" marL="1026794" indent="-342264" defTabSz="449833">
              <a:spcBef>
                <a:spcPts val="3200"/>
              </a:spcBef>
              <a:defRPr sz="2772"/>
            </a:pPr>
          </a:p>
          <a:p>
            <a:pPr lvl="1" marL="684529" indent="-342264" defTabSz="449833">
              <a:spcBef>
                <a:spcPts val="3200"/>
              </a:spcBef>
              <a:defRPr sz="2772"/>
            </a:pPr>
            <a:r>
              <a:t>blog/migrations/0001_initial.py 경로에 마이그레이션 파일이 생성됩니다.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생성된 마이그레이션 파일을 적용 (migrate) 해주세요.</a:t>
            </a:r>
          </a:p>
          <a:p>
            <a:pPr lvl="1" marL="684529" indent="-342264" defTabSz="449833">
              <a:spcBef>
                <a:spcPts val="3200"/>
              </a:spcBef>
              <a:defRPr sz="2772"/>
            </a:pPr>
            <a:r>
              <a:t>쉘&gt; python manage.py migrate blog</a:t>
            </a:r>
          </a:p>
        </p:txBody>
      </p:sp>
      <p:pic>
        <p:nvPicPr>
          <p:cNvPr id="26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67461" y="4689286"/>
            <a:ext cx="4211509" cy="1009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24861" y="7374952"/>
            <a:ext cx="3636011" cy="1471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4860"/>
            </a:lvl1pPr>
          </a:lstStyle>
          <a:p>
            <a:pPr/>
            <a:r>
              <a:t>admin 기능을 통해 Post 를 등록해봅시다.</a:t>
            </a:r>
          </a:p>
        </p:txBody>
      </p:sp>
      <p:sp>
        <p:nvSpPr>
          <p:cNvPr id="269" name="Shape 2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#관련커밋</a:t>
            </a:r>
          </a:p>
          <a:p>
            <a:pPr/>
            <a:r>
              <a:t>적용을 하고나서, </a:t>
            </a:r>
            <a:r>
              <a:rPr u="sng">
                <a:hlinkClick r:id="rId3" invalidUrl="" action="" tgtFrame="" tooltip="" history="1" highlightClick="0" endSnd="0"/>
              </a:rPr>
              <a:t>http://localhost:8000/admin/</a:t>
            </a:r>
            <a:r>
              <a:t> 에 접속해보세요.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로그인 계정이 없 ...</a:t>
            </a:r>
          </a:p>
        </p:txBody>
      </p:sp>
      <p:pic>
        <p:nvPicPr>
          <p:cNvPr id="2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4778" y="2313074"/>
            <a:ext cx="6175244" cy="5925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관리자 계정을 만들어봅시다.</a:t>
            </a:r>
          </a:p>
        </p:txBody>
      </p:sp>
      <p:sp>
        <p:nvSpPr>
          <p:cNvPr id="275" name="Shape 2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쉘&gt; python manage.py createsuperuser</a:t>
            </a:r>
          </a:p>
          <a:p>
            <a:pPr/>
          </a:p>
          <a:p>
            <a:pPr/>
          </a:p>
          <a:p>
            <a:pPr/>
            <a:r>
              <a:t>Tip</a:t>
            </a:r>
          </a:p>
          <a:p>
            <a:pPr lvl="1"/>
            <a:r>
              <a:t>이메일은 옵션이니 값을 입력하지 않으셔도 됩니다.</a:t>
            </a:r>
          </a:p>
          <a:p>
            <a:pPr lvl="1"/>
            <a:r>
              <a:t>암호 입력 시에 화면에서 아무런 반응이 없어도 당황하지 마세요. 잘 입력되고 있습니다.</a:t>
            </a:r>
          </a:p>
        </p:txBody>
      </p:sp>
      <p:pic>
        <p:nvPicPr>
          <p:cNvPr id="27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0357" y="2622550"/>
            <a:ext cx="7442201" cy="213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로그인이 되면, 이런 화면.</a:t>
            </a:r>
          </a:p>
        </p:txBody>
      </p:sp>
      <p:pic>
        <p:nvPicPr>
          <p:cNvPr id="27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2348" y="3029387"/>
            <a:ext cx="6660104" cy="4423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91408" y="-55471"/>
            <a:ext cx="17532016" cy="9864542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여행사진 블로그 만들기</a:t>
            </a:r>
          </a:p>
        </p:txBody>
      </p:sp>
      <p:sp>
        <p:nvSpPr>
          <p:cNvPr id="157" name="Shape 1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이진석</a:t>
            </a:r>
          </a:p>
          <a:p>
            <a:pPr lvl="1"/>
            <a:r>
              <a:t>어썸마트 CTO</a:t>
            </a:r>
          </a:p>
          <a:p>
            <a:pPr lvl="1"/>
            <a:r>
              <a:rPr u="sng">
                <a:hlinkClick r:id="rId3" invalidUrl="" action="" tgtFrame="" tooltip="" history="1" highlightClick="0" endSnd="0"/>
              </a:rPr>
              <a:t>AskDjango</a:t>
            </a:r>
            <a:r>
              <a:t> 운영자</a:t>
            </a:r>
          </a:p>
          <a:p>
            <a:pPr lvl="1"/>
            <a:r>
              <a:t>장고걸스 메타코치</a:t>
            </a:r>
          </a:p>
          <a:p>
            <a:pPr/>
            <a:r>
              <a:t>조교 : </a:t>
            </a:r>
            <a:r>
              <a:rPr u="sng">
                <a:hlinkClick r:id="rId4" invalidUrl="" action="" tgtFrame="" tooltip="" history="1" highlightClick="0" endSnd="0"/>
              </a:rPr>
              <a:t>피로그래밍</a:t>
            </a:r>
            <a:r>
              <a:t> 멤버</a:t>
            </a:r>
          </a:p>
          <a:p>
            <a:pPr lvl="1"/>
            <a:r>
              <a:t>안주은, 이가람, 이창현</a:t>
            </a:r>
          </a:p>
        </p:txBody>
      </p:sp>
      <p:pic>
        <p:nvPicPr>
          <p:cNvPr id="15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90239" y="373760"/>
            <a:ext cx="3251201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포스팅 등록</a:t>
            </a:r>
          </a:p>
        </p:txBody>
      </p:sp>
      <p:sp>
        <p:nvSpPr>
          <p:cNvPr id="282" name="Shape 282"/>
          <p:cNvSpPr/>
          <p:nvPr>
            <p:ph type="body" sz="quarter" idx="1"/>
          </p:nvPr>
        </p:nvSpPr>
        <p:spPr>
          <a:xfrm>
            <a:off x="952500" y="7703036"/>
            <a:ext cx="11099800" cy="1580269"/>
          </a:xfrm>
          <a:prstGeom prst="rect">
            <a:avLst/>
          </a:prstGeom>
        </p:spPr>
        <p:txBody>
          <a:bodyPr/>
          <a:lstStyle/>
          <a:p>
            <a:pPr/>
            <a:r>
              <a:t>Post 에 실제 포스팅을 복&amp;붙하여 10개 정도 등록해보세요.</a:t>
            </a:r>
          </a:p>
        </p:txBody>
      </p:sp>
      <p:pic>
        <p:nvPicPr>
          <p:cNvPr id="2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0525" y="1717190"/>
            <a:ext cx="9903750" cy="6021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방문객들에게 글 목록 노출</a:t>
            </a:r>
          </a:p>
        </p:txBody>
      </p:sp>
      <p:sp>
        <p:nvSpPr>
          <p:cNvPr id="286" name="Shape 286"/>
          <p:cNvSpPr/>
          <p:nvPr>
            <p:ph type="body" idx="1"/>
          </p:nvPr>
        </p:nvSpPr>
        <p:spPr>
          <a:xfrm>
            <a:off x="952500" y="1667671"/>
            <a:ext cx="11099800" cy="6642370"/>
          </a:xfrm>
          <a:prstGeom prst="rect">
            <a:avLst/>
          </a:prstGeom>
        </p:spPr>
        <p:txBody>
          <a:bodyPr/>
          <a:lstStyle/>
          <a:p>
            <a:pPr marL="280034" indent="-280034" defTabSz="368045">
              <a:spcBef>
                <a:spcPts val="2600"/>
              </a:spcBef>
              <a:defRPr sz="2268"/>
            </a:pPr>
            <a:r>
              <a:rPr u="sng">
                <a:hlinkClick r:id="rId2" invalidUrl="" action="" tgtFrame="" tooltip="" history="1" highlightClick="0" endSnd="0"/>
              </a:rPr>
              <a:t>#관련커밋</a:t>
            </a:r>
          </a:p>
          <a:p>
            <a:pPr marL="280034" indent="-280034" defTabSz="368045">
              <a:spcBef>
                <a:spcPts val="2600"/>
              </a:spcBef>
              <a:defRPr sz="2268"/>
            </a:pPr>
            <a:r>
              <a:t>ListView CBV (Class Based View) 활용</a:t>
            </a:r>
          </a:p>
          <a:p>
            <a:pPr lvl="1" marL="560069" indent="-280034" defTabSz="368045">
              <a:spcBef>
                <a:spcPts val="2600"/>
              </a:spcBef>
              <a:defRPr sz="2268"/>
            </a:pPr>
            <a:r>
              <a:rPr u="sng">
                <a:hlinkClick r:id="rId3" invalidUrl="" action="" tgtFrame="" tooltip="" history="1" highlightClick="0" endSnd="0"/>
              </a:rPr>
              <a:t>from django.views.generic import ListView</a:t>
            </a:r>
          </a:p>
          <a:p>
            <a:pPr marL="280034" indent="-280034" defTabSz="368045">
              <a:spcBef>
                <a:spcPts val="2600"/>
              </a:spcBef>
              <a:defRPr sz="2268"/>
            </a:pPr>
            <a:r>
              <a:t>순서</a:t>
            </a:r>
          </a:p>
          <a:p>
            <a:pPr lvl="1" marL="560069" indent="-280034" defTabSz="368045">
              <a:spcBef>
                <a:spcPts val="2600"/>
              </a:spcBef>
              <a:defRPr sz="2268"/>
            </a:pPr>
            <a:r>
              <a:t>1) URL 정의 : djangoisbest/urls.py, blog/urls.py</a:t>
            </a:r>
          </a:p>
          <a:p>
            <a:pPr lvl="1" marL="560069" indent="-280034" defTabSz="368045">
              <a:spcBef>
                <a:spcPts val="2600"/>
              </a:spcBef>
              <a:defRPr sz="2268"/>
            </a:pPr>
            <a:r>
              <a:t>2) 뷰 구현 : blog/views.py</a:t>
            </a:r>
          </a:p>
          <a:p>
            <a:pPr lvl="1" marL="560069" indent="-280034" defTabSz="368045">
              <a:spcBef>
                <a:spcPts val="2600"/>
              </a:spcBef>
              <a:defRPr sz="2268"/>
            </a:pPr>
            <a:r>
              <a:t>3) 템플릿 구현 : blog/tempaltes/blog/post_list.html</a:t>
            </a:r>
          </a:p>
          <a:p>
            <a:pPr marL="280034" indent="-280034" defTabSz="368045">
              <a:spcBef>
                <a:spcPts val="2600"/>
              </a:spcBef>
              <a:defRPr sz="2268"/>
            </a:pPr>
          </a:p>
          <a:p>
            <a:pPr marL="280034" indent="-280034" defTabSz="368045">
              <a:spcBef>
                <a:spcPts val="2600"/>
              </a:spcBef>
              <a:defRPr sz="2268"/>
            </a:pPr>
          </a:p>
        </p:txBody>
      </p:sp>
      <p:pic>
        <p:nvPicPr>
          <p:cNvPr id="28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95452" y="5259585"/>
            <a:ext cx="6508872" cy="47328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글 개별 노출</a:t>
            </a:r>
          </a:p>
        </p:txBody>
      </p:sp>
      <p:sp>
        <p:nvSpPr>
          <p:cNvPr id="290" name="Shape 2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5590" indent="-275590" defTabSz="362204">
              <a:spcBef>
                <a:spcPts val="2600"/>
              </a:spcBef>
              <a:defRPr sz="2232"/>
            </a:pPr>
            <a:r>
              <a:rPr u="sng">
                <a:hlinkClick r:id="rId2" invalidUrl="" action="" tgtFrame="" tooltip="" history="1" highlightClick="0" endSnd="0"/>
              </a:rPr>
              <a:t>#관련커밋</a:t>
            </a:r>
          </a:p>
          <a:p>
            <a:pPr marL="275590" indent="-275590" defTabSz="362204">
              <a:spcBef>
                <a:spcPts val="2600"/>
              </a:spcBef>
              <a:defRPr sz="2232"/>
            </a:pPr>
            <a:r>
              <a:t>DetailView CBV (Class Based View) 활용</a:t>
            </a:r>
          </a:p>
          <a:p>
            <a:pPr lvl="1" marL="551180" indent="-275590" defTabSz="362204">
              <a:spcBef>
                <a:spcPts val="2600"/>
              </a:spcBef>
              <a:defRPr sz="2232"/>
            </a:pPr>
            <a:r>
              <a:rPr u="sng">
                <a:hlinkClick r:id="rId3" invalidUrl="" action="" tgtFrame="" tooltip="" history="1" highlightClick="0" endSnd="0"/>
              </a:rPr>
              <a:t>from django.views.generic import DetailView</a:t>
            </a:r>
          </a:p>
          <a:p>
            <a:pPr marL="275590" indent="-275590" defTabSz="362204">
              <a:spcBef>
                <a:spcPts val="2600"/>
              </a:spcBef>
              <a:defRPr sz="2232"/>
            </a:pPr>
            <a:r>
              <a:t>순서</a:t>
            </a:r>
          </a:p>
          <a:p>
            <a:pPr lvl="1" marL="551180" indent="-275590" defTabSz="362204">
              <a:spcBef>
                <a:spcPts val="2600"/>
              </a:spcBef>
              <a:defRPr sz="2232"/>
            </a:pPr>
            <a:r>
              <a:t>1) URL 정의 :blog/urls.py</a:t>
            </a:r>
          </a:p>
          <a:p>
            <a:pPr lvl="1" marL="551180" indent="-275590" defTabSz="362204">
              <a:spcBef>
                <a:spcPts val="2600"/>
              </a:spcBef>
              <a:defRPr sz="2232"/>
            </a:pPr>
            <a:r>
              <a:t>2) 뷰 구현 : blog/views.py</a:t>
            </a:r>
          </a:p>
          <a:p>
            <a:pPr lvl="1" marL="551180" indent="-275590" defTabSz="362204">
              <a:spcBef>
                <a:spcPts val="2600"/>
              </a:spcBef>
              <a:defRPr sz="2232"/>
            </a:pPr>
            <a:r>
              <a:t>3) 템플릿 구현 : blog/tempaltes/blog/post_detail.html</a:t>
            </a:r>
          </a:p>
          <a:p>
            <a:pPr marL="275590" indent="-275590" defTabSz="362204">
              <a:spcBef>
                <a:spcPts val="2600"/>
              </a:spcBef>
              <a:defRPr sz="2232"/>
            </a:pPr>
            <a:r>
              <a:t>구현 후에, 아래 주소로 숫자값만 바꿔가며 접속해보세요.</a:t>
            </a:r>
          </a:p>
          <a:p>
            <a:pPr lvl="1" marL="551180" indent="-275590" defTabSz="362204">
              <a:spcBef>
                <a:spcPts val="2600"/>
              </a:spcBef>
              <a:defRPr sz="2232"/>
            </a:pPr>
            <a:r>
              <a:rPr u="sng">
                <a:hlinkClick r:id="rId4" invalidUrl="" action="" tgtFrame="" tooltip="" history="1" highlightClick="0" endSnd="0"/>
              </a:rPr>
              <a:t>http://localhost:8000/1/</a:t>
            </a:r>
          </a:p>
          <a:p>
            <a:pPr lvl="1" marL="551180" indent="-275590" defTabSz="362204">
              <a:spcBef>
                <a:spcPts val="2600"/>
              </a:spcBef>
              <a:defRPr sz="2232"/>
            </a:pPr>
            <a:r>
              <a:rPr u="sng">
                <a:hlinkClick r:id="rId5" invalidUrl="" action="" tgtFrame="" tooltip="" history="1" highlightClick="0" endSnd="0"/>
              </a:rPr>
              <a:t>http://localhost:8000/2/</a:t>
            </a:r>
          </a:p>
          <a:p>
            <a:pPr lvl="1" marL="551180" indent="-275590" defTabSz="362204">
              <a:spcBef>
                <a:spcPts val="2600"/>
              </a:spcBef>
              <a:defRPr sz="2232"/>
            </a:pPr>
            <a:r>
              <a:rPr u="sng">
                <a:hlinkClick r:id="rId6" invalidUrl="" action="" tgtFrame="" tooltip="" history="1" highlightClick="0" endSnd="0"/>
              </a:rPr>
              <a:t>http://localhost:8000/3/</a:t>
            </a:r>
          </a:p>
        </p:txBody>
      </p:sp>
      <p:pic>
        <p:nvPicPr>
          <p:cNvPr id="291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90228" y="3193863"/>
            <a:ext cx="4886275" cy="5118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list/detail 간 링크 연결</a:t>
            </a:r>
          </a:p>
        </p:txBody>
      </p:sp>
      <p:sp>
        <p:nvSpPr>
          <p:cNvPr id="294" name="Shape 294"/>
          <p:cNvSpPr/>
          <p:nvPr>
            <p:ph type="body" sz="quarter" idx="1"/>
          </p:nvPr>
        </p:nvSpPr>
        <p:spPr>
          <a:xfrm>
            <a:off x="952500" y="2603500"/>
            <a:ext cx="11099800" cy="913940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#관련커밋</a:t>
            </a:r>
          </a:p>
        </p:txBody>
      </p:sp>
      <p:pic>
        <p:nvPicPr>
          <p:cNvPr id="29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918" y="3981450"/>
            <a:ext cx="6146801" cy="354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2539" y="2749766"/>
            <a:ext cx="614680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댓글 기능을 만들어봅시다. (1)</a:t>
            </a:r>
          </a:p>
        </p:txBody>
      </p:sp>
      <p:sp>
        <p:nvSpPr>
          <p:cNvPr id="299" name="Shape 2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709" indent="-346709" defTabSz="455675">
              <a:spcBef>
                <a:spcPts val="3200"/>
              </a:spcBef>
              <a:defRPr sz="2807"/>
            </a:pPr>
            <a:r>
              <a:t>댓글 모델 정의 </a:t>
            </a:r>
            <a:r>
              <a:rPr u="sng">
                <a:hlinkClick r:id="rId2" invalidUrl="" action="" tgtFrame="" tooltip="" history="1" highlightClick="0" endSnd="0"/>
              </a:rPr>
              <a:t>#관련커밋</a:t>
            </a:r>
          </a:p>
          <a:p>
            <a:pPr lvl="2" marL="0" indent="356615" defTabSz="356615">
              <a:spcBef>
                <a:spcPts val="0"/>
              </a:spcBef>
              <a:buSzTx/>
              <a:buNone/>
              <a:defRPr sz="234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# blog/models.py</a:t>
            </a:r>
            <a:endParaRPr>
              <a:solidFill>
                <a:srgbClr val="000000"/>
              </a:solidFill>
            </a:endParaRPr>
          </a:p>
          <a:p>
            <a:pPr lvl="2" marL="0" indent="356615" defTabSz="356615">
              <a:spcBef>
                <a:spcPts val="0"/>
              </a:spcBef>
              <a:buSzTx/>
              <a:buNone/>
              <a:defRPr sz="234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class</a:t>
            </a:r>
            <a:r>
              <a:t> Comment</a:t>
            </a:r>
            <a:r>
              <a:rPr b="1"/>
              <a:t>(</a:t>
            </a:r>
            <a:r>
              <a:t>models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Model</a:t>
            </a:r>
            <a:r>
              <a:rPr b="1"/>
              <a:t>):</a:t>
            </a:r>
          </a:p>
          <a:p>
            <a:pPr lvl="2" marL="0" indent="356615" defTabSz="356615">
              <a:spcBef>
                <a:spcPts val="0"/>
              </a:spcBef>
              <a:buSzTx/>
              <a:buNone/>
              <a:defRPr sz="2340">
                <a:latin typeface="D2Coding"/>
                <a:ea typeface="D2Coding"/>
                <a:cs typeface="D2Coding"/>
                <a:sym typeface="D2Coding"/>
              </a:defRPr>
            </a:pPr>
            <a:r>
              <a:t>    post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models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ForeignKey</a:t>
            </a:r>
            <a:r>
              <a:rPr b="1"/>
              <a:t>(</a:t>
            </a:r>
            <a:r>
              <a:t>Post</a:t>
            </a:r>
            <a:r>
              <a:rPr b="1"/>
              <a:t>)</a:t>
            </a:r>
          </a:p>
          <a:p>
            <a:pPr lvl="2" marL="0" indent="356615" defTabSz="356615">
              <a:spcBef>
                <a:spcPts val="0"/>
              </a:spcBef>
              <a:buSzTx/>
              <a:buNone/>
              <a:defRPr sz="2340">
                <a:latin typeface="D2Coding"/>
                <a:ea typeface="D2Coding"/>
                <a:cs typeface="D2Coding"/>
                <a:sym typeface="D2Coding"/>
              </a:defRPr>
            </a:pPr>
            <a:r>
              <a:t>    author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models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CharField</a:t>
            </a:r>
            <a:r>
              <a:rPr b="1"/>
              <a:t>(</a:t>
            </a:r>
            <a:r>
              <a:t>max_length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0329D8"/>
                </a:solidFill>
              </a:rPr>
              <a:t>20</a:t>
            </a:r>
            <a:r>
              <a:rPr b="1"/>
              <a:t>)</a:t>
            </a:r>
          </a:p>
          <a:p>
            <a:pPr lvl="2" marL="0" indent="356615" defTabSz="356615">
              <a:spcBef>
                <a:spcPts val="0"/>
              </a:spcBef>
              <a:buSzTx/>
              <a:buNone/>
              <a:defRPr sz="2340">
                <a:latin typeface="D2Coding"/>
                <a:ea typeface="D2Coding"/>
                <a:cs typeface="D2Coding"/>
                <a:sym typeface="D2Coding"/>
              </a:defRPr>
            </a:pPr>
            <a:r>
              <a:t>    message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models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TextField</a:t>
            </a:r>
            <a:r>
              <a:rPr b="1"/>
              <a:t>()</a:t>
            </a:r>
          </a:p>
          <a:p>
            <a:pPr lvl="2" marL="0" indent="356615" defTabSz="356615">
              <a:spcBef>
                <a:spcPts val="0"/>
              </a:spcBef>
              <a:buSzTx/>
              <a:buNone/>
              <a:defRPr sz="2340">
                <a:latin typeface="D2Coding"/>
                <a:ea typeface="D2Coding"/>
                <a:cs typeface="D2Coding"/>
                <a:sym typeface="D2Coding"/>
              </a:defRPr>
            </a:pPr>
            <a:r>
              <a:t>    created_at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models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DateTimeField</a:t>
            </a:r>
            <a:r>
              <a:rPr b="1"/>
              <a:t>(</a:t>
            </a:r>
            <a:r>
              <a:t>auto_now_add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427AB3"/>
                </a:solidFill>
              </a:rPr>
              <a:t>True</a:t>
            </a:r>
            <a:r>
              <a:rPr b="1"/>
              <a:t>)</a:t>
            </a:r>
          </a:p>
          <a:p>
            <a:pPr lvl="2" marL="0" indent="356615" defTabSz="356615">
              <a:spcBef>
                <a:spcPts val="0"/>
              </a:spcBef>
              <a:buSzTx/>
              <a:buNone/>
              <a:defRPr sz="2340">
                <a:latin typeface="D2Coding"/>
                <a:ea typeface="D2Coding"/>
                <a:cs typeface="D2Coding"/>
                <a:sym typeface="D2Coding"/>
              </a:defRPr>
            </a:pPr>
            <a:r>
              <a:t>    updated_at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models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DateTimeField</a:t>
            </a:r>
            <a:r>
              <a:rPr b="1"/>
              <a:t>(</a:t>
            </a:r>
            <a:r>
              <a:t>auto_now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427AB3"/>
                </a:solidFill>
              </a:rPr>
              <a:t>True</a:t>
            </a:r>
            <a:r>
              <a:rPr b="1"/>
              <a:t>)</a:t>
            </a:r>
          </a:p>
          <a:p>
            <a:pPr marL="346709" indent="-346709" defTabSz="455675">
              <a:spcBef>
                <a:spcPts val="3200"/>
              </a:spcBef>
              <a:defRPr sz="2807"/>
            </a:pPr>
            <a:r>
              <a:t>마이그레이션</a:t>
            </a:r>
          </a:p>
          <a:p>
            <a:pPr lvl="1" marL="693419" indent="-346709" defTabSz="455675">
              <a:spcBef>
                <a:spcPts val="3200"/>
              </a:spcBef>
              <a:defRPr sz="2807"/>
            </a:pPr>
            <a:r>
              <a:t>python manage.py makemigrations blog  </a:t>
            </a:r>
            <a:r>
              <a:rPr u="sng">
                <a:hlinkClick r:id="rId3" invalidUrl="" action="" tgtFrame="" tooltip="" history="1" highlightClick="0" endSnd="0"/>
              </a:rPr>
              <a:t>#관련커밋</a:t>
            </a:r>
          </a:p>
          <a:p>
            <a:pPr lvl="1" marL="693419" indent="-346709" defTabSz="455675">
              <a:spcBef>
                <a:spcPts val="3200"/>
              </a:spcBef>
              <a:defRPr sz="2807"/>
            </a:pPr>
            <a:r>
              <a:t>python manage.py migrate blog</a:t>
            </a:r>
          </a:p>
          <a:p>
            <a:pPr lvl="1" marL="693419" indent="-346709" defTabSz="455675">
              <a:spcBef>
                <a:spcPts val="3200"/>
              </a:spcBef>
              <a:defRPr sz="2807"/>
            </a:pPr>
          </a:p>
        </p:txBody>
      </p:sp>
      <p:pic>
        <p:nvPicPr>
          <p:cNvPr id="30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65189" y="4690979"/>
            <a:ext cx="4940062" cy="1175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46778" y="7155637"/>
            <a:ext cx="5308601" cy="2146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View</a:t>
            </a:r>
          </a:p>
        </p:txBody>
      </p:sp>
      <p:sp>
        <p:nvSpPr>
          <p:cNvPr id="304" name="Shape 3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0040" indent="-320040" defTabSz="420624">
              <a:spcBef>
                <a:spcPts val="3000"/>
              </a:spcBef>
              <a:defRPr sz="2592"/>
            </a:pPr>
            <a:r>
              <a:t>요청을 처리하는 호출가능한 객체 (일반적으로 함수)</a:t>
            </a:r>
          </a:p>
          <a:p>
            <a:pPr marL="320040" indent="-320040" defTabSz="420624">
              <a:spcBef>
                <a:spcPts val="3000"/>
              </a:spcBef>
              <a:defRPr sz="2592"/>
            </a:pPr>
            <a:r>
              <a:t>Django 의 View</a:t>
            </a:r>
          </a:p>
          <a:p>
            <a:pPr lvl="1" marL="640080" indent="-320040" defTabSz="420624">
              <a:spcBef>
                <a:spcPts val="3000"/>
              </a:spcBef>
              <a:defRPr sz="2592"/>
            </a:pP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Function</a:t>
            </a:r>
            <a:r>
              <a:t> Based View : 일반적인 뷰</a:t>
            </a:r>
          </a:p>
          <a:p>
            <a:pPr lvl="1" marL="640080" indent="-320040" defTabSz="420624">
              <a:spcBef>
                <a:spcPts val="3000"/>
              </a:spcBef>
              <a:defRPr sz="2592"/>
            </a:pP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Class</a:t>
            </a:r>
            <a:r>
              <a:t> Based View : 함수 뷰를 생성해준다.</a:t>
            </a:r>
          </a:p>
          <a:p>
            <a:pPr lvl="2" marL="960120" indent="-320040" defTabSz="420624">
              <a:spcBef>
                <a:spcPts val="3000"/>
              </a:spcBef>
              <a:defRPr sz="2592"/>
            </a:pPr>
            <a:r>
              <a:rPr u="sng">
                <a:hlinkClick r:id="rId2" invalidUrl="" action="" tgtFrame="" tooltip="" history="1" highlightClick="0" endSnd="0"/>
              </a:rPr>
              <a:t>django/views/generic</a:t>
            </a:r>
            <a:r>
              <a:t> 팩키지에 위치</a:t>
            </a:r>
          </a:p>
          <a:p>
            <a:pPr lvl="3" marL="1280160" indent="-320040" defTabSz="420624">
              <a:spcBef>
                <a:spcPts val="3000"/>
              </a:spcBef>
              <a:defRPr sz="2592"/>
            </a:pPr>
            <a:r>
              <a:t>ListView, CreateView, UpdateView, DetailView, DeleteView, etc.</a:t>
            </a:r>
          </a:p>
          <a:p>
            <a:pPr lvl="2" marL="960120" indent="-320040" defTabSz="420624">
              <a:spcBef>
                <a:spcPts val="3000"/>
              </a:spcBef>
              <a:defRPr sz="2592"/>
            </a:pPr>
            <a:r>
              <a:rPr u="sng">
                <a:hlinkClick r:id="rId3" invalidUrl="" action="" tgtFrame="" tooltip="" history="1" highlightClick="0" endSnd="0"/>
              </a:rPr>
              <a:t>django-braces</a:t>
            </a:r>
            <a:r>
              <a:t> 라이브러리에서 다수 CBV 제공</a:t>
            </a:r>
          </a:p>
          <a:p>
            <a:pPr marL="320040" indent="-320040" defTabSz="420624">
              <a:spcBef>
                <a:spcPts val="3000"/>
              </a:spcBef>
              <a:defRPr sz="2592"/>
            </a:pPr>
            <a:r>
              <a:t>Tip : FBV 류를 먼저 이해하시고 나서, CBV 를 하시는 것이 실력향상에 보다 도움이 됩니다.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댓글 기능을 만들어봅시다. (2)</a:t>
            </a:r>
          </a:p>
        </p:txBody>
      </p:sp>
      <p:sp>
        <p:nvSpPr>
          <p:cNvPr id="307" name="Shape 307"/>
          <p:cNvSpPr/>
          <p:nvPr>
            <p:ph type="body" sz="half" idx="1"/>
          </p:nvPr>
        </p:nvSpPr>
        <p:spPr>
          <a:xfrm>
            <a:off x="952500" y="2603500"/>
            <a:ext cx="11099800" cy="2969661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#관련커밋</a:t>
            </a:r>
          </a:p>
          <a:p>
            <a:pPr/>
            <a:r>
              <a:t>blog.views.CommentCreateView 를 통한, 요청 처리</a:t>
            </a:r>
          </a:p>
          <a:p>
            <a:pPr/>
            <a:r>
              <a:t>blog.forms.CommentForm 을 통한, 데이터 처리</a:t>
            </a:r>
          </a:p>
        </p:txBody>
      </p:sp>
      <p:pic>
        <p:nvPicPr>
          <p:cNvPr id="30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1806" y="5672482"/>
            <a:ext cx="5155116" cy="38131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Map API 를 통한</a:t>
            </a:r>
          </a:p>
          <a:p>
            <a:pPr/>
            <a:r>
              <a:t>위도/경도 위치 입력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Maps Javascript API</a:t>
            </a:r>
          </a:p>
        </p:txBody>
      </p:sp>
      <p:sp>
        <p:nvSpPr>
          <p:cNvPr id="313" name="Shape 3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개발문서 : </a:t>
            </a:r>
            <a:r>
              <a:rPr u="sng">
                <a:hlinkClick r:id="rId2" invalidUrl="" action="" tgtFrame="" tooltip="" history="1" highlightClick="0" endSnd="0"/>
              </a:rPr>
              <a:t>https://developers.google.com/maps/documentation/javascript/tutorial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Example : Simple markers</a:t>
            </a:r>
          </a:p>
          <a:p>
            <a:pPr/>
          </a:p>
          <a:p>
            <a:pPr/>
          </a:p>
        </p:txBody>
      </p:sp>
      <p:pic>
        <p:nvPicPr>
          <p:cNvPr id="31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24810" y="3627378"/>
            <a:ext cx="4292601" cy="612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128015" algn="l" defTabSz="327152">
              <a:defRPr sz="3359"/>
            </a:pPr>
            <a:r>
              <a:t>위치 저장을 위해</a:t>
            </a:r>
          </a:p>
          <a:p>
            <a:pPr lvl="1" indent="128015" algn="l" defTabSz="327152">
              <a:defRPr sz="3359"/>
            </a:pPr>
            <a:r>
              <a:t>Post 모델에 latlng 필드 추가</a:t>
            </a:r>
          </a:p>
        </p:txBody>
      </p:sp>
      <p:sp>
        <p:nvSpPr>
          <p:cNvPr id="317" name="Shape 317"/>
          <p:cNvSpPr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0" indent="0" defTabSz="274320">
              <a:spcBef>
                <a:spcPts val="0"/>
              </a:spcBef>
              <a:buSzTx/>
              <a:buNone/>
              <a:defRPr sz="18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class</a:t>
            </a:r>
            <a:r>
              <a:t> Post</a:t>
            </a:r>
            <a:r>
              <a:rPr b="1"/>
              <a:t>(</a:t>
            </a:r>
            <a:r>
              <a:t>models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Model</a:t>
            </a:r>
            <a:r>
              <a:rPr b="1"/>
              <a:t>):</a:t>
            </a:r>
          </a:p>
          <a:p>
            <a:pPr marL="0" indent="0" defTabSz="274320">
              <a:spcBef>
                <a:spcPts val="0"/>
              </a:spcBef>
              <a:buSzTx/>
              <a:buNone/>
              <a:defRPr sz="1800">
                <a:latin typeface="D2Coding"/>
                <a:ea typeface="D2Coding"/>
                <a:cs typeface="D2Coding"/>
                <a:sym typeface="D2Coding"/>
              </a:defRPr>
            </a:pPr>
            <a:r>
              <a:t>    title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models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CharField</a:t>
            </a:r>
            <a:r>
              <a:rPr b="1"/>
              <a:t>(</a:t>
            </a:r>
            <a:r>
              <a:t>max_length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0329D8"/>
                </a:solidFill>
              </a:rPr>
              <a:t>100</a:t>
            </a:r>
            <a:r>
              <a:rPr b="1"/>
              <a:t>)</a:t>
            </a:r>
          </a:p>
          <a:p>
            <a:pPr marL="0" indent="0" defTabSz="274320">
              <a:spcBef>
                <a:spcPts val="0"/>
              </a:spcBef>
              <a:buSzTx/>
              <a:buNone/>
              <a:defRPr sz="1800">
                <a:latin typeface="D2Coding"/>
                <a:ea typeface="D2Coding"/>
                <a:cs typeface="D2Coding"/>
                <a:sym typeface="D2Coding"/>
              </a:defRPr>
            </a:pPr>
            <a:r>
              <a:t>    content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models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TextField</a:t>
            </a:r>
            <a:r>
              <a:rPr b="1"/>
              <a:t>()</a:t>
            </a:r>
          </a:p>
          <a:p>
            <a:pPr marL="0" indent="0" defTabSz="274320">
              <a:spcBef>
                <a:spcPts val="0"/>
              </a:spcBef>
              <a:buSzTx/>
              <a:buNone/>
              <a:defRPr sz="1800">
                <a:latin typeface="D2Coding"/>
                <a:ea typeface="D2Coding"/>
                <a:cs typeface="D2Coding"/>
                <a:sym typeface="D2Coding"/>
              </a:defRPr>
            </a:pPr>
            <a:r>
              <a:t>    photo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models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ImageField</a:t>
            </a:r>
            <a:r>
              <a:rPr b="1"/>
              <a:t>()</a:t>
            </a:r>
          </a:p>
          <a:p>
            <a:pPr marL="0" indent="0" defTabSz="274320">
              <a:spcBef>
                <a:spcPts val="0"/>
              </a:spcBef>
              <a:buSzTx/>
              <a:buNone/>
              <a:defRPr sz="18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/>
              <a:t>latlng = models.CharField(max_length=50, blank=True)</a:t>
            </a:r>
          </a:p>
          <a:p>
            <a:pPr marL="0" indent="0" defTabSz="274320">
              <a:spcBef>
                <a:spcPts val="0"/>
              </a:spcBef>
              <a:buSzTx/>
              <a:buNone/>
              <a:defRPr sz="1800">
                <a:latin typeface="D2Coding"/>
                <a:ea typeface="D2Coding"/>
                <a:cs typeface="D2Coding"/>
                <a:sym typeface="D2Coding"/>
              </a:defRPr>
            </a:pPr>
            <a:r>
              <a:t>    created_at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models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DateTimeField</a:t>
            </a:r>
            <a:r>
              <a:rPr b="1"/>
              <a:t>(</a:t>
            </a:r>
            <a:r>
              <a:t>auto_now_add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427AB3"/>
                </a:solidFill>
              </a:rPr>
              <a:t>True</a:t>
            </a:r>
            <a:r>
              <a:rPr b="1"/>
              <a:t>)</a:t>
            </a:r>
          </a:p>
          <a:p>
            <a:pPr marL="0" indent="0" defTabSz="274320">
              <a:spcBef>
                <a:spcPts val="0"/>
              </a:spcBef>
              <a:buSzTx/>
              <a:buNone/>
              <a:defRPr sz="1800">
                <a:latin typeface="D2Coding"/>
                <a:ea typeface="D2Coding"/>
                <a:cs typeface="D2Coding"/>
                <a:sym typeface="D2Coding"/>
              </a:defRPr>
            </a:pPr>
            <a:r>
              <a:t>    updated_at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models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DateTimeField</a:t>
            </a:r>
            <a:r>
              <a:rPr b="1"/>
              <a:t>(</a:t>
            </a:r>
            <a:r>
              <a:t>auto_now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427AB3"/>
                </a:solidFill>
              </a:rPr>
              <a:t>True</a:t>
            </a:r>
            <a:r>
              <a:rPr b="1"/>
              <a:t>)</a:t>
            </a:r>
          </a:p>
          <a:p>
            <a:pPr marL="266700" indent="-266700" defTabSz="350520">
              <a:spcBef>
                <a:spcPts val="2500"/>
              </a:spcBef>
              <a:defRPr sz="2160"/>
            </a:pPr>
            <a:r>
              <a:rPr u="sng">
                <a:hlinkClick r:id="rId2" invalidUrl="" action="" tgtFrame="" tooltip="" history="1" highlightClick="0" endSnd="0"/>
              </a:rPr>
              <a:t>#관련커밋</a:t>
            </a:r>
          </a:p>
          <a:p>
            <a:pPr marL="266700" indent="-266700" defTabSz="350520">
              <a:spcBef>
                <a:spcPts val="2500"/>
              </a:spcBef>
              <a:defRPr sz="2160"/>
            </a:pPr>
            <a:r>
              <a:t>마이그레이션 파일 생성</a:t>
            </a:r>
          </a:p>
          <a:p>
            <a:pPr lvl="1" marL="533400" indent="-266700" defTabSz="350520">
              <a:spcBef>
                <a:spcPts val="2500"/>
              </a:spcBef>
              <a:defRPr sz="2160"/>
            </a:pPr>
            <a:r>
              <a:t>쉘&gt; python manage.py makemigrations blog</a:t>
            </a:r>
          </a:p>
          <a:p>
            <a:pPr lvl="1" marL="533400" indent="-266700" defTabSz="350520">
              <a:spcBef>
                <a:spcPts val="2500"/>
              </a:spcBef>
              <a:defRPr sz="2160"/>
            </a:pPr>
          </a:p>
          <a:p>
            <a:pPr marL="266700" indent="-266700" defTabSz="350520">
              <a:spcBef>
                <a:spcPts val="2500"/>
              </a:spcBef>
              <a:defRPr sz="2160"/>
            </a:pPr>
            <a:r>
              <a:t>마이그레이션 적용</a:t>
            </a:r>
          </a:p>
          <a:p>
            <a:pPr lvl="1" marL="533400" indent="-266700" defTabSz="350520">
              <a:spcBef>
                <a:spcPts val="2500"/>
              </a:spcBef>
              <a:defRPr sz="2160"/>
            </a:pPr>
            <a:r>
              <a:t>쉘&gt; python manage.py migrate blog</a:t>
            </a:r>
          </a:p>
          <a:p>
            <a:pPr lvl="1" marL="533400" indent="-266700" defTabSz="350520">
              <a:spcBef>
                <a:spcPts val="2500"/>
              </a:spcBef>
              <a:defRPr sz="2160"/>
            </a:pPr>
          </a:p>
        </p:txBody>
      </p:sp>
      <p:pic>
        <p:nvPicPr>
          <p:cNvPr id="31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9066" y="3763488"/>
            <a:ext cx="6057901" cy="144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80578" y="7292876"/>
            <a:ext cx="5892801" cy="212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Today !!!</a:t>
            </a:r>
          </a:p>
        </p:txBody>
      </p:sp>
      <p:sp>
        <p:nvSpPr>
          <p:cNvPr id="161" name="Shape 161"/>
          <p:cNvSpPr/>
          <p:nvPr>
            <p:ph type="body" idx="1"/>
          </p:nvPr>
        </p:nvSpPr>
        <p:spPr>
          <a:xfrm>
            <a:off x="952500" y="2141935"/>
            <a:ext cx="11099800" cy="6286501"/>
          </a:xfrm>
          <a:prstGeom prst="rect">
            <a:avLst/>
          </a:prstGeom>
        </p:spPr>
        <p:txBody>
          <a:bodyPr/>
          <a:lstStyle/>
          <a:p>
            <a:pPr/>
            <a:r>
              <a:t>얕게, 천천히, 차근차근 실습형으로 &lt;직접 여행블로그를 만들어보기&gt; 워크샵을 진행합니다.</a:t>
            </a:r>
          </a:p>
          <a:p>
            <a:pPr lvl="1"/>
            <a:r>
              <a:t>Django 에 대한 깊은 설명이 이뤄지진 않습니다.</a:t>
            </a:r>
          </a:p>
          <a:p>
            <a:pPr/>
            <a:r>
              <a:t>Django 로 &lt;여행 사진 블로그&gt; 를 만들고,</a:t>
            </a:r>
          </a:p>
          <a:p>
            <a:pPr/>
            <a:r>
              <a:t>각자의 서버공간 (Azure WebApp) 에 둥지를 틀어봅시다.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구글맵을 통한 위치 입력</a:t>
            </a:r>
          </a:p>
        </p:txBody>
      </p:sp>
      <p:sp>
        <p:nvSpPr>
          <p:cNvPr id="322" name="Shape 322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46709" indent="-346709" defTabSz="455675">
              <a:spcBef>
                <a:spcPts val="3200"/>
              </a:spcBef>
              <a:defRPr sz="2807"/>
            </a:pPr>
            <a:r>
              <a:rPr u="sng">
                <a:hlinkClick r:id="rId2" invalidUrl="" action="" tgtFrame="" tooltip="" history="1" highlightClick="0" endSnd="0"/>
              </a:rPr>
              <a:t>#관련커밋</a:t>
            </a:r>
          </a:p>
          <a:p>
            <a:pPr marL="346709" indent="-346709" defTabSz="455675">
              <a:spcBef>
                <a:spcPts val="3200"/>
              </a:spcBef>
              <a:defRPr sz="2807"/>
            </a:pPr>
            <a:r>
              <a:t>순서</a:t>
            </a:r>
          </a:p>
          <a:p>
            <a:pPr lvl="1" marL="693419" indent="-346709" defTabSz="455675">
              <a:spcBef>
                <a:spcPts val="3200"/>
              </a:spcBef>
              <a:defRPr sz="2807"/>
            </a:pPr>
            <a:r>
              <a:t>Custom Widget 등록을 위해, Custom Form 생성</a:t>
            </a:r>
          </a:p>
          <a:p>
            <a:pPr lvl="2" marL="1040129" indent="-346709" defTabSz="455675">
              <a:spcBef>
                <a:spcPts val="3200"/>
              </a:spcBef>
              <a:defRPr sz="2807"/>
            </a:pPr>
            <a:r>
              <a:t>blog.forms.PostForm</a:t>
            </a:r>
          </a:p>
          <a:p>
            <a:pPr lvl="3" marL="1386839" indent="-346709" defTabSz="455675">
              <a:spcBef>
                <a:spcPts val="3200"/>
              </a:spcBef>
              <a:defRPr sz="2807"/>
            </a:pPr>
            <a:r>
              <a:rPr u="sng">
                <a:hlinkClick r:id="rId3" invalidUrl="" action="" tgtFrame="" tooltip="" history="1" highlightClick="0" endSnd="0"/>
              </a:rPr>
              <a:t>GoogleMapPointWidget</a:t>
            </a:r>
            <a:r>
              <a:t> 구현</a:t>
            </a:r>
          </a:p>
          <a:p>
            <a:pPr lvl="1" marL="693419" indent="-346709" defTabSz="455675">
              <a:spcBef>
                <a:spcPts val="3200"/>
              </a:spcBef>
              <a:defRPr sz="2807"/>
            </a:pPr>
            <a:r>
              <a:t>blog.admin.PostAdmin 에 PostForm 등록</a:t>
            </a:r>
          </a:p>
          <a:p>
            <a:pPr lvl="1" marL="693419" indent="-346709" defTabSz="455675">
              <a:spcBef>
                <a:spcPts val="3200"/>
              </a:spcBef>
              <a:defRPr sz="2807"/>
            </a:pPr>
          </a:p>
          <a:p>
            <a:pPr lvl="1" marL="693419" indent="-346709" defTabSz="455675">
              <a:spcBef>
                <a:spcPts val="3200"/>
              </a:spcBef>
              <a:defRPr sz="2807"/>
            </a:pPr>
          </a:p>
        </p:txBody>
      </p:sp>
      <p:pic>
        <p:nvPicPr>
          <p:cNvPr id="32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78179" y="3149143"/>
            <a:ext cx="6369930" cy="6349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WebApp 배포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WebApp</a:t>
            </a:r>
          </a:p>
        </p:txBody>
      </p:sp>
      <p:sp>
        <p:nvSpPr>
          <p:cNvPr id="328" name="Shape 3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6715" indent="-386715" defTabSz="508254">
              <a:spcBef>
                <a:spcPts val="3600"/>
              </a:spcBef>
              <a:defRPr sz="3132"/>
            </a:pPr>
            <a:r>
              <a:rPr u="sng">
                <a:hlinkClick r:id="rId2" invalidUrl="" action="" tgtFrame="" tooltip="" history="1" highlightClick="0" endSnd="0"/>
              </a:rPr>
              <a:t>Azure</a:t>
            </a:r>
            <a:r>
              <a:t> : Microsoft 에서 서비스하고 있는 클라우드 서비스</a:t>
            </a:r>
          </a:p>
          <a:p>
            <a:pPr lvl="1" marL="773430" indent="-386715" defTabSz="508254">
              <a:spcBef>
                <a:spcPts val="3600"/>
              </a:spcBef>
              <a:defRPr sz="3132"/>
            </a:pPr>
            <a:r>
              <a:t>클라우드는 크게 IaaS, PaaS, SaaS 로 구분되며, Azure PaaS 서비스로서 </a:t>
            </a:r>
            <a:r>
              <a:rPr u="sng">
                <a:hlinkClick r:id="rId3" invalidUrl="" action="" tgtFrame="" tooltip="" history="1" highlightClick="0" endSnd="0"/>
              </a:rPr>
              <a:t>Azure WebApp</a:t>
            </a:r>
            <a:r>
              <a:t> 이 서비스되고 있습니다.</a:t>
            </a:r>
          </a:p>
          <a:p>
            <a:pPr marL="386715" indent="-386715" defTabSz="508254">
              <a:spcBef>
                <a:spcPts val="3600"/>
              </a:spcBef>
              <a:defRPr sz="3132"/>
            </a:pPr>
            <a:r>
              <a:t>주요 특징</a:t>
            </a:r>
          </a:p>
          <a:p>
            <a:pPr lvl="1" marL="773430" indent="-386715" defTabSz="508254">
              <a:spcBef>
                <a:spcPts val="3600"/>
              </a:spcBef>
              <a:defRPr sz="3132"/>
            </a:pPr>
            <a:r>
              <a:t>인프라 운영부담이 거의 없습니다. (PaaS의 일반적인 특징)</a:t>
            </a:r>
          </a:p>
          <a:p>
            <a:pPr lvl="1" marL="773430" indent="-386715" defTabSz="508254">
              <a:spcBef>
                <a:spcPts val="3600"/>
              </a:spcBef>
              <a:defRPr sz="3132"/>
            </a:pPr>
            <a:r>
              <a:t>Github 등을 활용한 지속적인 배포지원 : Github 에 올리는 것만으로 배포를 수행할 수 있습니다.</a:t>
            </a:r>
          </a:p>
          <a:p>
            <a:pPr lvl="1" marL="773430" indent="-386715" defTabSz="508254">
              <a:spcBef>
                <a:spcPts val="3600"/>
              </a:spcBef>
              <a:defRPr sz="3132"/>
            </a:pPr>
            <a:r>
              <a:t>지원언어 : Python 을 비롯하여 .NET, Java, PHP, Node.js</a:t>
            </a:r>
          </a:p>
          <a:p>
            <a:pPr lvl="1" marL="773430" indent="-386715" defTabSz="508254">
              <a:spcBef>
                <a:spcPts val="3600"/>
              </a:spcBef>
              <a:defRPr sz="3132"/>
            </a:pPr>
            <a:r>
              <a:t>배포된 프로그램은 윈도우, IIS 웹서버 상에서 구동됩니다.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Subscriptions</a:t>
            </a:r>
          </a:p>
        </p:txBody>
      </p:sp>
      <p:sp>
        <p:nvSpPr>
          <p:cNvPr id="331" name="Shape 3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종량제</a:t>
            </a:r>
          </a:p>
          <a:p>
            <a:pPr lvl="1"/>
            <a:r>
              <a:t>신용카드 등록 필요</a:t>
            </a:r>
          </a:p>
          <a:p>
            <a:pPr lvl="1"/>
            <a:r>
              <a:t>필히 등록 시에는 Internet Explorer 를 사용해주세요.</a:t>
            </a:r>
          </a:p>
          <a:p>
            <a:pPr lvl="2"/>
            <a:r>
              <a:t>Inicis, ActiveX 결제 모듈 ... :-(</a:t>
            </a:r>
          </a:p>
          <a:p>
            <a:pPr/>
            <a:r>
              <a:t>Azure Pass</a:t>
            </a:r>
          </a:p>
          <a:p>
            <a:pPr lvl="1"/>
            <a:r>
              <a:t>사용기간이 정해져있음.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WebApp 배포 도식도</a:t>
            </a:r>
          </a:p>
        </p:txBody>
      </p:sp>
      <p:pic>
        <p:nvPicPr>
          <p:cNvPr id="334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012" y="1438281"/>
            <a:ext cx="2886406" cy="21648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2406" y="3007814"/>
            <a:ext cx="841617" cy="834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72585" y="3050352"/>
            <a:ext cx="2459631" cy="2459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1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29222" y="6840995"/>
            <a:ext cx="3884874" cy="2187115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 flipH="1" rot="10800000">
            <a:off x="2970248" y="5491975"/>
            <a:ext cx="3222909" cy="2421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7620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47" name="Shape 347"/>
          <p:cNvSpPr/>
          <p:nvPr/>
        </p:nvSpPr>
        <p:spPr>
          <a:xfrm>
            <a:off x="3133175" y="2622043"/>
            <a:ext cx="2139411" cy="1052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7620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40" name="Shape 340"/>
          <p:cNvSpPr/>
          <p:nvPr/>
        </p:nvSpPr>
        <p:spPr>
          <a:xfrm>
            <a:off x="3287100" y="6528367"/>
            <a:ext cx="2155608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Git </a:t>
            </a:r>
            <a:r>
              <a:t>명령의 Push </a:t>
            </a:r>
            <a:r>
              <a:t>명령</a:t>
            </a:r>
          </a:p>
        </p:txBody>
      </p:sp>
      <p:sp>
        <p:nvSpPr>
          <p:cNvPr id="341" name="Shape 341"/>
          <p:cNvSpPr/>
          <p:nvPr/>
        </p:nvSpPr>
        <p:spPr>
          <a:xfrm>
            <a:off x="3970166" y="1867613"/>
            <a:ext cx="4310520" cy="977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Azure, KUDU 배포시스템이</a:t>
            </a:r>
          </a:p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연결된 저장소에 코드가 push 될때마다</a:t>
            </a:r>
          </a:p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자동배포수행 (Continuous Deployment)</a:t>
            </a:r>
          </a:p>
        </p:txBody>
      </p:sp>
      <p:sp>
        <p:nvSpPr>
          <p:cNvPr id="342" name="Shape 342"/>
          <p:cNvSpPr/>
          <p:nvPr/>
        </p:nvSpPr>
        <p:spPr>
          <a:xfrm>
            <a:off x="7038737" y="4002059"/>
            <a:ext cx="2587968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여러분의 Git 저장소</a:t>
            </a:r>
          </a:p>
        </p:txBody>
      </p:sp>
      <p:pic>
        <p:nvPicPr>
          <p:cNvPr id="343" name="image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48382" y="5077872"/>
            <a:ext cx="2459631" cy="2459631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>
            <a:off x="9386578" y="7575819"/>
            <a:ext cx="3312128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askdjango / djangoisbest 저장소</a:t>
            </a:r>
          </a:p>
        </p:txBody>
      </p:sp>
      <p:sp>
        <p:nvSpPr>
          <p:cNvPr id="345" name="Shape 345"/>
          <p:cNvSpPr/>
          <p:nvPr/>
        </p:nvSpPr>
        <p:spPr>
          <a:xfrm flipH="1" flipV="1">
            <a:off x="7198599" y="4724640"/>
            <a:ext cx="2348668" cy="20472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6" name="Shape 346"/>
          <p:cNvSpPr/>
          <p:nvPr/>
        </p:nvSpPr>
        <p:spPr>
          <a:xfrm>
            <a:off x="7289438" y="6528367"/>
            <a:ext cx="2086568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Github 의 Fork 메뉴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시작하기에 앞서</a:t>
            </a:r>
          </a:p>
        </p:txBody>
      </p:sp>
      <p:sp>
        <p:nvSpPr>
          <p:cNvPr id="350" name="Shape 350"/>
          <p:cNvSpPr/>
          <p:nvPr>
            <p:ph type="body" sz="half" idx="1"/>
          </p:nvPr>
        </p:nvSpPr>
        <p:spPr>
          <a:xfrm>
            <a:off x="952500" y="1667671"/>
            <a:ext cx="11099800" cy="4219472"/>
          </a:xfrm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500"/>
              </a:spcBef>
              <a:defRPr sz="3024"/>
            </a:pPr>
            <a:r>
              <a:t>여러분의 소스코드를 Github 에 올리는 것은 본 워크샵에서 다루지 않겠습니다.</a:t>
            </a:r>
          </a:p>
          <a:p>
            <a:pPr marL="373379" indent="-373379" defTabSz="490727">
              <a:spcBef>
                <a:spcPts val="3500"/>
              </a:spcBef>
              <a:defRPr sz="3024"/>
            </a:pPr>
            <a:r>
              <a:t>실습은 이미 세팅된 django 프로젝트를 여러분의 Github 계정으로 fork 하는 것을 시작으로 배포를 진행하겠습니다.</a:t>
            </a:r>
          </a:p>
          <a:p>
            <a:pPr marL="373379" indent="-373379" defTabSz="490727">
              <a:spcBef>
                <a:spcPts val="3500"/>
              </a:spcBef>
              <a:defRPr sz="3024"/>
            </a:pPr>
            <a:r>
              <a:t>Github 에 로그인/가입하시고, 아래 프로젝트를 Fork 떠주세요.</a:t>
            </a:r>
          </a:p>
          <a:p>
            <a:pPr lvl="1" marL="746759" indent="-373379" defTabSz="490727">
              <a:spcBef>
                <a:spcPts val="3500"/>
              </a:spcBef>
              <a:defRPr sz="3024"/>
            </a:pPr>
            <a:r>
              <a:rPr u="sng">
                <a:hlinkClick r:id="rId2" invalidUrl="" action="" tgtFrame="" tooltip="" history="1" highlightClick="0" endSnd="0"/>
              </a:rPr>
              <a:t>https://github.com/askdjango/djangoisbest</a:t>
            </a:r>
          </a:p>
        </p:txBody>
      </p:sp>
      <p:pic>
        <p:nvPicPr>
          <p:cNvPr id="35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9789" y="6003554"/>
            <a:ext cx="10385222" cy="3136338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Shape 352"/>
          <p:cNvSpPr/>
          <p:nvPr/>
        </p:nvSpPr>
        <p:spPr>
          <a:xfrm>
            <a:off x="10661726" y="7062489"/>
            <a:ext cx="1016161" cy="442260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5880"/>
            </a:lvl1pPr>
          </a:lstStyle>
          <a:p>
            <a:pPr/>
            <a:r>
              <a:t>Fork 하지 않고 직접 세팅한다면 (1)</a:t>
            </a:r>
          </a:p>
        </p:txBody>
      </p:sp>
      <p:sp>
        <p:nvSpPr>
          <p:cNvPr id="355" name="Shape 3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t>Fork 하지 않고, 직접 세팅한다면, 다음과 같은 설정 확인이 필요합니다.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프로젝트/settings.py 에 다음 설정 체크</a:t>
            </a:r>
          </a:p>
          <a:p>
            <a:pPr lvl="2" marL="0" indent="370331" defTabSz="370331">
              <a:spcBef>
                <a:spcPts val="0"/>
              </a:spcBef>
              <a:buSzTx/>
              <a:buNone/>
              <a:defRPr sz="2430">
                <a:latin typeface="D2Coding"/>
                <a:ea typeface="D2Coding"/>
                <a:cs typeface="D2Coding"/>
                <a:sym typeface="D2Coding"/>
              </a:defRPr>
            </a:pPr>
            <a:r>
              <a:t>STATIC_URL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5EA702"/>
                </a:solidFill>
              </a:rPr>
              <a:t>'/static/'</a:t>
            </a:r>
          </a:p>
          <a:p>
            <a:pPr lvl="2" marL="0" indent="370331" defTabSz="370331">
              <a:spcBef>
                <a:spcPts val="0"/>
              </a:spcBef>
              <a:buSzTx/>
              <a:buNone/>
              <a:defRPr sz="2430">
                <a:latin typeface="D2Coding"/>
                <a:ea typeface="D2Coding"/>
                <a:cs typeface="D2Coding"/>
                <a:sym typeface="D2Coding"/>
              </a:defRPr>
            </a:pPr>
            <a:r>
              <a:t>STATIC_ROOT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os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path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join</a:t>
            </a:r>
            <a:r>
              <a:rPr b="1"/>
              <a:t>(</a:t>
            </a:r>
            <a:r>
              <a:t>BASE_DIR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'static'</a:t>
            </a:r>
            <a:r>
              <a:rPr b="1"/>
              <a:t>)</a:t>
            </a:r>
          </a:p>
          <a:p>
            <a:pPr lvl="2" marL="0" indent="370331" defTabSz="370331">
              <a:spcBef>
                <a:spcPts val="0"/>
              </a:spcBef>
              <a:buSzTx/>
              <a:buNone/>
              <a:defRPr sz="2430">
                <a:latin typeface="D2Coding"/>
                <a:ea typeface="D2Coding"/>
                <a:cs typeface="D2Coding"/>
                <a:sym typeface="D2Coding"/>
              </a:defRPr>
            </a:pPr>
            <a:r>
              <a:t>MEDIA_URL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5EA702"/>
                </a:solidFill>
              </a:rPr>
              <a:t>'/media/'</a:t>
            </a:r>
          </a:p>
          <a:p>
            <a:pPr lvl="2" marL="0" indent="370331" defTabSz="370331">
              <a:spcBef>
                <a:spcPts val="0"/>
              </a:spcBef>
              <a:buSzTx/>
              <a:buNone/>
              <a:defRPr sz="2430">
                <a:latin typeface="D2Coding"/>
                <a:ea typeface="D2Coding"/>
                <a:cs typeface="D2Coding"/>
                <a:sym typeface="D2Coding"/>
              </a:defRPr>
            </a:pPr>
            <a:r>
              <a:t>MEDIA_ROOT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os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path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join</a:t>
            </a:r>
            <a:r>
              <a:rPr b="1"/>
              <a:t>(</a:t>
            </a:r>
            <a:r>
              <a:t>BASE_DIR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'media'</a:t>
            </a:r>
            <a:r>
              <a:rPr b="1"/>
              <a:t>)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requirements.txt 에 필요한 라이브러리 기술 (한 줄에 하나씩)</a:t>
            </a:r>
          </a:p>
          <a:p>
            <a:pPr lvl="2" marL="0" indent="370331" defTabSz="370331">
              <a:spcBef>
                <a:spcPts val="0"/>
              </a:spcBef>
              <a:buSzTx/>
              <a:buNone/>
              <a:defRPr sz="2430">
                <a:latin typeface="D2Coding"/>
                <a:ea typeface="D2Coding"/>
                <a:cs typeface="D2Coding"/>
                <a:sym typeface="D2Coding"/>
              </a:defRPr>
            </a:pPr>
            <a:r>
              <a:t>django</a:t>
            </a:r>
          </a:p>
          <a:p>
            <a:pPr lvl="2" marL="0" indent="370331" defTabSz="370331">
              <a:spcBef>
                <a:spcPts val="0"/>
              </a:spcBef>
              <a:buSzTx/>
              <a:buNone/>
              <a:defRPr sz="2430">
                <a:latin typeface="D2Coding"/>
                <a:ea typeface="D2Coding"/>
                <a:cs typeface="D2Coding"/>
                <a:sym typeface="D2Coding"/>
              </a:defRPr>
            </a:pPr>
            <a:r>
              <a:t>pillow</a:t>
            </a:r>
          </a:p>
          <a:p>
            <a:pPr lvl="1" marL="720090" indent="-360045" defTabSz="473201">
              <a:spcBef>
                <a:spcPts val="3400"/>
              </a:spcBef>
              <a:defRPr sz="2916"/>
            </a:pPr>
            <a:r>
              <a:t>Azure WebApp 배포 시에 라이브러리가 자동으로 설치됩니다.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스크립트 실행을 위해 requests 라이브러리가 필요합니다.</a:t>
            </a:r>
          </a:p>
          <a:p>
            <a:pPr lvl="1" marL="720090" indent="-360045" defTabSz="473201">
              <a:spcBef>
                <a:spcPts val="3400"/>
              </a:spcBef>
              <a:defRPr sz="2916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pip install requests</a:t>
            </a:r>
          </a:p>
        </p:txBody>
      </p:sp>
      <p:pic>
        <p:nvPicPr>
          <p:cNvPr id="3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830" y="5423432"/>
            <a:ext cx="6783914" cy="882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5820"/>
            </a:lvl1pPr>
          </a:lstStyle>
          <a:p>
            <a:pPr/>
            <a:r>
              <a:t>Fork 하지 않고 직접 세팅한다면 (2)</a:t>
            </a:r>
          </a:p>
        </p:txBody>
      </p:sp>
      <p:sp>
        <p:nvSpPr>
          <p:cNvPr id="359" name="Shape 3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1139" indent="-231139" defTabSz="303783">
              <a:spcBef>
                <a:spcPts val="2100"/>
              </a:spcBef>
              <a:defRPr sz="1871"/>
            </a:pPr>
            <a:r>
              <a:t>다음 명령으로 Azure WebApp 설정파일을 한 번에 다운받습니다. 명령프롬프트/터미널에서 실행해주세요.</a:t>
            </a:r>
          </a:p>
          <a:p>
            <a:pPr lvl="1" marL="462279" indent="-231139" defTabSz="303783">
              <a:spcBef>
                <a:spcPts val="2100"/>
              </a:spcBef>
              <a:defRPr sz="1871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python -c "</a:t>
            </a:r>
            <a:r>
              <a:rPr>
                <a:solidFill>
                  <a:srgbClr val="295E99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import</a:t>
            </a:r>
            <a:r>
              <a:t> requests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;</a:t>
            </a:r>
            <a:r>
              <a:t> </a:t>
            </a:r>
            <a:r>
              <a:rPr>
                <a:solidFill>
                  <a:srgbClr val="295E99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exec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(</a:t>
            </a:r>
            <a:r>
              <a:t>requests</a:t>
            </a:r>
            <a:r>
              <a:rPr>
                <a:solidFill>
                  <a:srgbClr val="D9710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.</a:t>
            </a:r>
            <a:r>
              <a:t>get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(</a:t>
            </a:r>
            <a:r>
              <a:t>'https://festi.kr/azure/d.py'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)</a:t>
            </a:r>
            <a:r>
              <a:rPr>
                <a:solidFill>
                  <a:srgbClr val="D9710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.</a:t>
            </a:r>
            <a:r>
              <a:t>content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)</a:t>
            </a:r>
            <a:r>
              <a:t>"</a:t>
            </a:r>
          </a:p>
          <a:p>
            <a:pPr marL="231139" indent="-231139" defTabSz="303783">
              <a:spcBef>
                <a:spcPts val="2100"/>
              </a:spcBef>
              <a:defRPr sz="1871"/>
            </a:pPr>
            <a:r>
              <a:t>다운받고 나서, web.3.4.config (혹은 web.2.7.config) 파일 내, 21번째 줄의 DJANGO_SETTINGS_MODULE 값을 다음과 같이 변경해줍니다.</a:t>
            </a:r>
          </a:p>
          <a:p>
            <a:pPr lvl="2" marL="0" indent="237743" defTabSz="237743">
              <a:spcBef>
                <a:spcPts val="0"/>
              </a:spcBef>
              <a:buSzTx/>
              <a:buNone/>
              <a:defRPr sz="156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&lt;add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FAE00"/>
                </a:solidFill>
              </a:rPr>
              <a:t>key=</a:t>
            </a:r>
            <a:r>
              <a:t>"DJANGO_SETTINGS_MODULE"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FAE00"/>
                </a:solidFill>
              </a:rPr>
              <a:t>value=</a:t>
            </a:r>
            <a:r>
              <a:t>"djangoisbest.settings"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295E99"/>
                </a:solidFill>
              </a:rPr>
              <a:t>/&gt;</a:t>
            </a:r>
          </a:p>
          <a:p>
            <a:pPr marL="231139" indent="-231139" defTabSz="303783">
              <a:spcBef>
                <a:spcPts val="2100"/>
              </a:spcBef>
              <a:defRPr sz="1871"/>
            </a:pPr>
            <a:r>
              <a:t>설정파일</a:t>
            </a:r>
          </a:p>
          <a:p>
            <a:pPr lvl="1" marL="462279" indent="-231139" defTabSz="303783">
              <a:spcBef>
                <a:spcPts val="2100"/>
              </a:spcBef>
              <a:defRPr sz="1871"/>
            </a:pPr>
            <a:r>
              <a:t>.deployment : 배포 스크립트 지정</a:t>
            </a:r>
          </a:p>
          <a:p>
            <a:pPr lvl="1" marL="462279" indent="-231139" defTabSz="303783">
              <a:spcBef>
                <a:spcPts val="2100"/>
              </a:spcBef>
              <a:defRPr sz="1871"/>
            </a:pPr>
            <a:r>
              <a:t>deploy.py : 실질적인 배포작업을 수행하는 파이썬 스크립트</a:t>
            </a:r>
          </a:p>
          <a:p>
            <a:pPr lvl="1" marL="462279" indent="-231139" defTabSz="303783">
              <a:spcBef>
                <a:spcPts val="2100"/>
              </a:spcBef>
              <a:defRPr sz="1871"/>
            </a:pPr>
            <a:r>
              <a:t>deploy_settings.py : 배포 환경설정</a:t>
            </a:r>
          </a:p>
          <a:p>
            <a:pPr lvl="1" marL="462279" indent="-231139" defTabSz="303783">
              <a:spcBef>
                <a:spcPts val="2100"/>
              </a:spcBef>
              <a:defRPr sz="1871"/>
            </a:pPr>
            <a:r>
              <a:t>web.3.4.config : 파이썬 3.4용 웹서비스 설정 XML</a:t>
            </a:r>
          </a:p>
          <a:p>
            <a:pPr lvl="1" marL="462279" indent="-231139" defTabSz="303783">
              <a:spcBef>
                <a:spcPts val="2100"/>
              </a:spcBef>
              <a:defRPr sz="1871"/>
            </a:pPr>
            <a:r>
              <a:t>web.2.7.config : 파이썬 2.7용 웹서비스 설정 XML</a:t>
            </a:r>
          </a:p>
          <a:p>
            <a:pPr lvl="1" marL="462279" indent="-231139" defTabSz="303783">
              <a:spcBef>
                <a:spcPts val="2100"/>
              </a:spcBef>
              <a:defRPr sz="1871"/>
            </a:pPr>
            <a:r>
              <a:t>ptvs_virtualenv_proxy.py : Python Tools for Visual Studio 용 가상환경 프록시</a:t>
            </a:r>
          </a:p>
          <a:p>
            <a:pPr marL="231139" indent="-231139" defTabSz="303783">
              <a:spcBef>
                <a:spcPts val="2100"/>
              </a:spcBef>
              <a:defRPr sz="1871"/>
            </a:pPr>
            <a:r>
              <a:t>프로젝트 코드 레벨의 Azure WebApp 배포준비는 모두 끝났습니다.</a:t>
            </a:r>
          </a:p>
          <a:p>
            <a:pPr marL="231139" indent="-231139" defTabSz="303783">
              <a:spcBef>
                <a:spcPts val="2100"/>
              </a:spcBef>
              <a:defRPr sz="1871"/>
            </a:pPr>
            <a:r>
              <a:t>참고 : </a:t>
            </a:r>
            <a:r>
              <a:rPr u="sng">
                <a:hlinkClick r:id="rId2" invalidUrl="" action="" tgtFrame="" tooltip="" history="1" highlightClick="0" endSnd="0"/>
              </a:rPr>
              <a:t>askdjango/azure-webapp-django-setup</a:t>
            </a:r>
            <a:r>
              <a:t> 프로젝트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WebApp 인스턴스 생성 (1)</a:t>
            </a:r>
          </a:p>
        </p:txBody>
      </p:sp>
      <p:sp>
        <p:nvSpPr>
          <p:cNvPr id="362" name="Shape 362"/>
          <p:cNvSpPr/>
          <p:nvPr>
            <p:ph type="body" sz="half" idx="1"/>
          </p:nvPr>
        </p:nvSpPr>
        <p:spPr>
          <a:xfrm>
            <a:off x="952500" y="1667671"/>
            <a:ext cx="11099800" cy="3371933"/>
          </a:xfrm>
          <a:prstGeom prst="rect">
            <a:avLst/>
          </a:prstGeom>
        </p:spPr>
        <p:txBody>
          <a:bodyPr/>
          <a:lstStyle/>
          <a:p>
            <a:pPr marL="386715" indent="-386715" defTabSz="508254">
              <a:spcBef>
                <a:spcPts val="3600"/>
              </a:spcBef>
              <a:defRPr sz="3132"/>
            </a:pPr>
            <a:r>
              <a:t>먼저 Azure Pass 를 등록해주세요.</a:t>
            </a:r>
          </a:p>
          <a:p>
            <a:pPr marL="386715" indent="-386715" defTabSz="508254">
              <a:spcBef>
                <a:spcPts val="3600"/>
              </a:spcBef>
              <a:defRPr sz="3132"/>
            </a:pPr>
            <a:r>
              <a:rPr u="sng">
                <a:hlinkClick r:id="rId2" invalidUrl="" action="" tgtFrame="" tooltip="" history="1" highlightClick="0" endSnd="0"/>
              </a:rPr>
              <a:t>http://portal.azure.com</a:t>
            </a:r>
          </a:p>
          <a:p>
            <a:pPr lvl="1" marL="773430" indent="-386715" defTabSz="508254">
              <a:spcBef>
                <a:spcPts val="3600"/>
              </a:spcBef>
              <a:defRPr sz="3132"/>
            </a:pPr>
            <a:r>
              <a:t>구독 (Subscriptions) 을 </a:t>
            </a:r>
            <a:r>
              <a:rPr u="sng">
                <a:hlinkClick r:id="rId3" invalidUrl="" action="" tgtFrame="" tooltip="" history="1" highlightClick="0" endSnd="0"/>
              </a:rPr>
              <a:t>확인</a:t>
            </a:r>
            <a:r>
              <a:t>해주세요.</a:t>
            </a:r>
          </a:p>
          <a:p>
            <a:pPr lvl="2" marL="1160144" indent="-386715" defTabSz="508254">
              <a:spcBef>
                <a:spcPts val="3600"/>
              </a:spcBef>
              <a:defRPr sz="3132"/>
            </a:pPr>
            <a:r>
              <a:t>종량제 혹은 Azure Pass</a:t>
            </a:r>
          </a:p>
        </p:txBody>
      </p:sp>
      <p:pic>
        <p:nvPicPr>
          <p:cNvPr id="36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7543" y="5154793"/>
            <a:ext cx="9871770" cy="4075405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hape 364"/>
          <p:cNvSpPr/>
          <p:nvPr/>
        </p:nvSpPr>
        <p:spPr>
          <a:xfrm>
            <a:off x="2665518" y="8348478"/>
            <a:ext cx="9520644" cy="876286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5880"/>
            </a:lvl1pPr>
          </a:lstStyle>
          <a:p>
            <a:pPr/>
            <a:r>
              <a:t>Azure WebApp 인스턴스 생성 (2)</a:t>
            </a:r>
          </a:p>
        </p:txBody>
      </p:sp>
      <p:pic>
        <p:nvPicPr>
          <p:cNvPr id="3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517396"/>
            <a:ext cx="13004801" cy="5827288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hape 368"/>
          <p:cNvSpPr/>
          <p:nvPr/>
        </p:nvSpPr>
        <p:spPr>
          <a:xfrm>
            <a:off x="161676" y="2597231"/>
            <a:ext cx="1403419" cy="766501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69" name="Shape 369"/>
          <p:cNvSpPr/>
          <p:nvPr/>
        </p:nvSpPr>
        <p:spPr>
          <a:xfrm>
            <a:off x="3484957" y="5000419"/>
            <a:ext cx="4314252" cy="442260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0" name="Shape 370"/>
          <p:cNvSpPr/>
          <p:nvPr/>
        </p:nvSpPr>
        <p:spPr>
          <a:xfrm>
            <a:off x="8431940" y="4499651"/>
            <a:ext cx="4152309" cy="1219020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1" name="Shape 371"/>
          <p:cNvSpPr/>
          <p:nvPr/>
        </p:nvSpPr>
        <p:spPr>
          <a:xfrm>
            <a:off x="1557757" y="3387328"/>
            <a:ext cx="2143389" cy="1659158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2" name="Shape 372"/>
          <p:cNvSpPr/>
          <p:nvPr/>
        </p:nvSpPr>
        <p:spPr>
          <a:xfrm flipV="1">
            <a:off x="7870473" y="5077115"/>
            <a:ext cx="944105" cy="191889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데모귀신</a:t>
            </a:r>
          </a:p>
        </p:txBody>
      </p:sp>
      <p:sp>
        <p:nvSpPr>
          <p:cNvPr id="164" name="Shape 164"/>
          <p:cNvSpPr/>
          <p:nvPr>
            <p:ph type="body" sz="half" idx="1"/>
          </p:nvPr>
        </p:nvSpPr>
        <p:spPr>
          <a:xfrm>
            <a:off x="952500" y="1667671"/>
            <a:ext cx="11099800" cy="3849780"/>
          </a:xfrm>
          <a:prstGeom prst="rect">
            <a:avLst/>
          </a:prstGeom>
        </p:spPr>
        <p:txBody>
          <a:bodyPr/>
          <a:lstStyle/>
          <a:p>
            <a:pPr/>
            <a:r>
              <a:t>모든 데모는 라이브 코딩으로 이뤄지며,</a:t>
            </a:r>
          </a:p>
          <a:p>
            <a:pPr/>
            <a:r>
              <a:t>여러분의 코드도 모두 라이브로 실습하겠습니다.</a:t>
            </a:r>
          </a:p>
        </p:txBody>
      </p:sp>
      <p:pic>
        <p:nvPicPr>
          <p:cNvPr id="1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0239" y="5941213"/>
            <a:ext cx="6964700" cy="3787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18575" y="7952216"/>
            <a:ext cx="2276343" cy="1716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3633" y="5941213"/>
            <a:ext cx="2226228" cy="1936677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 flipV="1">
            <a:off x="6363385" y="5794611"/>
            <a:ext cx="2938994" cy="3732328"/>
          </a:xfrm>
          <a:prstGeom prst="line">
            <a:avLst/>
          </a:prstGeom>
          <a:ln w="190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9" name="Shape 169"/>
          <p:cNvSpPr/>
          <p:nvPr/>
        </p:nvSpPr>
        <p:spPr>
          <a:xfrm flipH="1" flipV="1">
            <a:off x="6435648" y="5794611"/>
            <a:ext cx="2794468" cy="3669071"/>
          </a:xfrm>
          <a:prstGeom prst="line">
            <a:avLst/>
          </a:prstGeom>
          <a:ln w="190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5880"/>
            </a:lvl1pPr>
          </a:lstStyle>
          <a:p>
            <a:pPr/>
            <a:r>
              <a:t>Azure WebApp 인스턴스 생성 (3)</a:t>
            </a:r>
          </a:p>
        </p:txBody>
      </p:sp>
      <p:pic>
        <p:nvPicPr>
          <p:cNvPr id="3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3757" y="1429904"/>
            <a:ext cx="4456561" cy="816625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376"/>
          <p:cNvSpPr/>
          <p:nvPr/>
        </p:nvSpPr>
        <p:spPr>
          <a:xfrm>
            <a:off x="2419878" y="3583592"/>
            <a:ext cx="4084319" cy="1062944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7" name="Shape 377"/>
          <p:cNvSpPr/>
          <p:nvPr/>
        </p:nvSpPr>
        <p:spPr>
          <a:xfrm>
            <a:off x="2419878" y="6087434"/>
            <a:ext cx="4084319" cy="619733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8" name="Shape 378"/>
          <p:cNvSpPr/>
          <p:nvPr/>
        </p:nvSpPr>
        <p:spPr>
          <a:xfrm>
            <a:off x="6956514" y="3518164"/>
            <a:ext cx="455325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여러분의 Django 사이트</a:t>
            </a:r>
          </a:p>
          <a:p>
            <a:pPr algn="l"/>
            <a:r>
              <a:t>주소가 됩니다.</a:t>
            </a:r>
          </a:p>
        </p:txBody>
      </p:sp>
      <p:sp>
        <p:nvSpPr>
          <p:cNvPr id="379" name="Shape 379"/>
          <p:cNvSpPr/>
          <p:nvPr/>
        </p:nvSpPr>
        <p:spPr>
          <a:xfrm>
            <a:off x="6956514" y="6073450"/>
            <a:ext cx="52267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App Name 과 동일하게 입력</a:t>
            </a:r>
          </a:p>
        </p:txBody>
      </p:sp>
      <p:sp>
        <p:nvSpPr>
          <p:cNvPr id="380" name="Shape 380"/>
          <p:cNvSpPr/>
          <p:nvPr/>
        </p:nvSpPr>
        <p:spPr>
          <a:xfrm>
            <a:off x="6956514" y="6986220"/>
            <a:ext cx="5220768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인스턴스 규모와 데이터센터</a:t>
            </a:r>
          </a:p>
          <a:p>
            <a:pPr algn="l"/>
            <a:r>
              <a:t>위치를 지정할 수 있습니다.</a:t>
            </a:r>
          </a:p>
          <a:p>
            <a:pPr algn="l"/>
            <a:r>
              <a:t>디폴트 설정을 쓰겠습니다.</a:t>
            </a:r>
          </a:p>
        </p:txBody>
      </p:sp>
      <p:sp>
        <p:nvSpPr>
          <p:cNvPr id="381" name="Shape 381"/>
          <p:cNvSpPr/>
          <p:nvPr/>
        </p:nvSpPr>
        <p:spPr>
          <a:xfrm>
            <a:off x="2419878" y="8909946"/>
            <a:ext cx="1619541" cy="619732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82" name="Shape 382"/>
          <p:cNvSpPr/>
          <p:nvPr/>
        </p:nvSpPr>
        <p:spPr>
          <a:xfrm flipH="1">
            <a:off x="4309433" y="4727613"/>
            <a:ext cx="359158" cy="1289228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3" name="Shape 383"/>
          <p:cNvSpPr/>
          <p:nvPr/>
        </p:nvSpPr>
        <p:spPr>
          <a:xfrm flipH="1">
            <a:off x="3648322" y="6795282"/>
            <a:ext cx="610550" cy="2045040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5880"/>
            </a:lvl1pPr>
          </a:lstStyle>
          <a:p>
            <a:pPr/>
            <a:r>
              <a:t>Azure WebApp 인스턴스 생성 (4)</a:t>
            </a:r>
          </a:p>
        </p:txBody>
      </p:sp>
      <p:pic>
        <p:nvPicPr>
          <p:cNvPr id="38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828" y="1113136"/>
            <a:ext cx="5383090" cy="1113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297" y="3035383"/>
            <a:ext cx="8707109" cy="6051274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Shape 388"/>
          <p:cNvSpPr/>
          <p:nvPr/>
        </p:nvSpPr>
        <p:spPr>
          <a:xfrm>
            <a:off x="171672" y="5839890"/>
            <a:ext cx="1619541" cy="442260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89" name="Shape 389"/>
          <p:cNvSpPr/>
          <p:nvPr/>
        </p:nvSpPr>
        <p:spPr>
          <a:xfrm>
            <a:off x="2963835" y="7615341"/>
            <a:ext cx="5752716" cy="442260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0" name="Shape 390"/>
          <p:cNvSpPr/>
          <p:nvPr/>
        </p:nvSpPr>
        <p:spPr>
          <a:xfrm>
            <a:off x="1724680" y="6225015"/>
            <a:ext cx="1374718" cy="1374717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91" name="Shape 391"/>
          <p:cNvSpPr/>
          <p:nvPr/>
        </p:nvSpPr>
        <p:spPr>
          <a:xfrm>
            <a:off x="9264212" y="6065028"/>
            <a:ext cx="2584096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여러분이</a:t>
            </a:r>
          </a:p>
          <a:p>
            <a:pPr algn="l"/>
            <a:r>
              <a:t>생성하신</a:t>
            </a:r>
          </a:p>
          <a:p>
            <a:pPr algn="l"/>
            <a:r>
              <a:t>프로젝트를</a:t>
            </a:r>
          </a:p>
          <a:p>
            <a:pPr algn="l"/>
            <a:r>
              <a:t>선택해주세요.</a:t>
            </a:r>
          </a:p>
        </p:txBody>
      </p:sp>
      <p:sp>
        <p:nvSpPr>
          <p:cNvPr id="392" name="Shape 392"/>
          <p:cNvSpPr/>
          <p:nvPr/>
        </p:nvSpPr>
        <p:spPr>
          <a:xfrm>
            <a:off x="4466140" y="4195795"/>
            <a:ext cx="4732923" cy="667452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3" name="Shape 393"/>
          <p:cNvSpPr/>
          <p:nvPr/>
        </p:nvSpPr>
        <p:spPr>
          <a:xfrm>
            <a:off x="9370436" y="2101844"/>
            <a:ext cx="3375051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혹시나</a:t>
            </a:r>
          </a:p>
          <a:p>
            <a:pPr algn="l"/>
            <a:r>
              <a:t>목록에 바로</a:t>
            </a:r>
          </a:p>
          <a:p>
            <a:pPr algn="l"/>
            <a:r>
              <a:t>안 뜨시면</a:t>
            </a:r>
          </a:p>
          <a:p>
            <a:pPr algn="l"/>
            <a:r>
              <a:t>잠시 기다렸다가</a:t>
            </a:r>
          </a:p>
          <a:p>
            <a:pPr algn="l"/>
            <a:r>
              <a:t>새로고침해주세요.</a:t>
            </a:r>
          </a:p>
        </p:txBody>
      </p:sp>
      <p:sp>
        <p:nvSpPr>
          <p:cNvPr id="394" name="Shape 394"/>
          <p:cNvSpPr/>
          <p:nvPr/>
        </p:nvSpPr>
        <p:spPr>
          <a:xfrm>
            <a:off x="5682961" y="1200150"/>
            <a:ext cx="65896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새 Azure WebApp 인스턴스 생성 중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362" y="1272853"/>
            <a:ext cx="11378515" cy="795450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Shape 3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5940"/>
            </a:lvl1pPr>
          </a:lstStyle>
          <a:p>
            <a:pPr/>
            <a:r>
              <a:t>Azure WebApp 인스턴스 생성 (5)</a:t>
            </a:r>
          </a:p>
        </p:txBody>
      </p:sp>
      <p:sp>
        <p:nvSpPr>
          <p:cNvPr id="398" name="Shape 398"/>
          <p:cNvSpPr/>
          <p:nvPr/>
        </p:nvSpPr>
        <p:spPr>
          <a:xfrm>
            <a:off x="4621267" y="4597194"/>
            <a:ext cx="1053628" cy="442260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9" name="Shape 399"/>
          <p:cNvSpPr/>
          <p:nvPr/>
        </p:nvSpPr>
        <p:spPr>
          <a:xfrm>
            <a:off x="5910280" y="7433243"/>
            <a:ext cx="2748996" cy="351686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0" name="Shape 400"/>
          <p:cNvSpPr/>
          <p:nvPr/>
        </p:nvSpPr>
        <p:spPr>
          <a:xfrm>
            <a:off x="5700476" y="4938425"/>
            <a:ext cx="561292" cy="2440275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1" name="Shape 401"/>
          <p:cNvSpPr/>
          <p:nvPr/>
        </p:nvSpPr>
        <p:spPr>
          <a:xfrm flipV="1">
            <a:off x="7779423" y="3102389"/>
            <a:ext cx="1090572" cy="4279179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5880"/>
            </a:lvl1pPr>
          </a:lstStyle>
          <a:p>
            <a:pPr/>
            <a:r>
              <a:t>Azure WebApp 인스턴스 생성 (6)</a:t>
            </a:r>
          </a:p>
        </p:txBody>
      </p:sp>
      <p:pic>
        <p:nvPicPr>
          <p:cNvPr id="40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944" y="1098550"/>
            <a:ext cx="9017001" cy="7556500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Shape 405"/>
          <p:cNvSpPr/>
          <p:nvPr/>
        </p:nvSpPr>
        <p:spPr>
          <a:xfrm>
            <a:off x="454629" y="3110064"/>
            <a:ext cx="4683427" cy="1062943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6" name="Shape 406"/>
          <p:cNvSpPr/>
          <p:nvPr/>
        </p:nvSpPr>
        <p:spPr>
          <a:xfrm>
            <a:off x="5410357" y="5355933"/>
            <a:ext cx="1597549" cy="794333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7" name="Shape 407"/>
          <p:cNvSpPr/>
          <p:nvPr/>
        </p:nvSpPr>
        <p:spPr>
          <a:xfrm>
            <a:off x="4589549" y="4172598"/>
            <a:ext cx="1161966" cy="1161966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5940"/>
            </a:lvl1pPr>
          </a:lstStyle>
          <a:p>
            <a:pPr/>
            <a:r>
              <a:t>Azure WebApp 인스턴스 생성 (7)</a:t>
            </a:r>
          </a:p>
        </p:txBody>
      </p:sp>
      <p:pic>
        <p:nvPicPr>
          <p:cNvPr id="41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78" y="1709364"/>
            <a:ext cx="7543818" cy="6140562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Shape 411"/>
          <p:cNvSpPr/>
          <p:nvPr/>
        </p:nvSpPr>
        <p:spPr>
          <a:xfrm>
            <a:off x="165985" y="4086766"/>
            <a:ext cx="3763843" cy="829210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2" name="Shape 412"/>
          <p:cNvSpPr/>
          <p:nvPr/>
        </p:nvSpPr>
        <p:spPr>
          <a:xfrm>
            <a:off x="7823360" y="1611628"/>
            <a:ext cx="4279850" cy="556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이 화면은</a:t>
            </a:r>
          </a:p>
          <a:p>
            <a:pPr algn="l"/>
            <a:r>
              <a:t>이미 Github</a:t>
            </a:r>
          </a:p>
          <a:p>
            <a:pPr algn="l"/>
            <a:r>
              <a:t>로그인이 되어있는</a:t>
            </a:r>
          </a:p>
          <a:p>
            <a:pPr algn="l"/>
            <a:r>
              <a:t>상황입니다.</a:t>
            </a:r>
          </a:p>
          <a:p>
            <a:pPr algn="l"/>
          </a:p>
          <a:p>
            <a:pPr algn="l"/>
            <a:r>
              <a:t>여러분은</a:t>
            </a:r>
          </a:p>
          <a:p>
            <a:pPr algn="l"/>
            <a:r>
              <a:t>Authorize 버튼을 눌러</a:t>
            </a:r>
          </a:p>
          <a:p>
            <a:pPr algn="l"/>
            <a:r>
              <a:t>로그인을 해주시면</a:t>
            </a:r>
          </a:p>
          <a:p>
            <a:pPr algn="l"/>
            <a:r>
              <a:t>이와 같은 화면이</a:t>
            </a:r>
          </a:p>
          <a:p>
            <a:pPr algn="l"/>
            <a:r>
              <a:t>나오실 겁니다.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5880"/>
            </a:lvl1pPr>
          </a:lstStyle>
          <a:p>
            <a:pPr/>
            <a:r>
              <a:t>Azure WebApp 인스턴스 생성 (8)</a:t>
            </a:r>
          </a:p>
        </p:txBody>
      </p:sp>
      <p:pic>
        <p:nvPicPr>
          <p:cNvPr id="41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0042" y="1370169"/>
            <a:ext cx="7387481" cy="7512516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Shape 416"/>
          <p:cNvSpPr/>
          <p:nvPr/>
        </p:nvSpPr>
        <p:spPr>
          <a:xfrm>
            <a:off x="684794" y="5089796"/>
            <a:ext cx="3718132" cy="900951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7" name="Shape 417"/>
          <p:cNvSpPr/>
          <p:nvPr/>
        </p:nvSpPr>
        <p:spPr>
          <a:xfrm>
            <a:off x="4547035" y="3003033"/>
            <a:ext cx="3256158" cy="741120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8" name="Shape 418"/>
          <p:cNvSpPr/>
          <p:nvPr/>
        </p:nvSpPr>
        <p:spPr>
          <a:xfrm>
            <a:off x="1019137" y="8248763"/>
            <a:ext cx="1175835" cy="442260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41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80757" y="1335575"/>
            <a:ext cx="4031157" cy="1113744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Shape 420"/>
          <p:cNvSpPr/>
          <p:nvPr/>
        </p:nvSpPr>
        <p:spPr>
          <a:xfrm flipV="1">
            <a:off x="3105587" y="3744185"/>
            <a:ext cx="1464119" cy="1464120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21" name="Shape 421"/>
          <p:cNvSpPr/>
          <p:nvPr/>
        </p:nvSpPr>
        <p:spPr>
          <a:xfrm flipH="1">
            <a:off x="2280089" y="3812223"/>
            <a:ext cx="5180665" cy="4561935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5880"/>
            </a:lvl1pPr>
          </a:lstStyle>
          <a:p>
            <a:pPr/>
            <a:r>
              <a:t>Azure WebApp 인스턴스 생성 (9)</a:t>
            </a:r>
          </a:p>
        </p:txBody>
      </p:sp>
      <p:pic>
        <p:nvPicPr>
          <p:cNvPr id="42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475" y="1454510"/>
            <a:ext cx="10083801" cy="6337301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Shape 425"/>
          <p:cNvSpPr/>
          <p:nvPr/>
        </p:nvSpPr>
        <p:spPr>
          <a:xfrm>
            <a:off x="500328" y="6519402"/>
            <a:ext cx="3815094" cy="649743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6" name="Shape 426"/>
          <p:cNvSpPr/>
          <p:nvPr/>
        </p:nvSpPr>
        <p:spPr>
          <a:xfrm>
            <a:off x="4869849" y="4006063"/>
            <a:ext cx="5598858" cy="1234195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7" name="Shape 427"/>
          <p:cNvSpPr/>
          <p:nvPr/>
        </p:nvSpPr>
        <p:spPr>
          <a:xfrm>
            <a:off x="5197152" y="5322192"/>
            <a:ext cx="6652819" cy="39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현재 배포가 이뤄지고 있습니다.</a:t>
            </a:r>
          </a:p>
          <a:p>
            <a:pPr marL="444500" indent="-444500" algn="l">
              <a:buSzPct val="75000"/>
              <a:buChar char="-"/>
            </a:pPr>
            <a:r>
              <a:t>Github 로부터 소스코드 가져오기</a:t>
            </a:r>
          </a:p>
          <a:p>
            <a:pPr marL="444500" indent="-444500" algn="l">
              <a:buSzPct val="75000"/>
              <a:buChar char="-"/>
            </a:pPr>
            <a:r>
              <a:t>venv 생성</a:t>
            </a:r>
          </a:p>
          <a:p>
            <a:pPr marL="444500" indent="-444500" algn="l">
              <a:buSzPct val="75000"/>
              <a:buChar char="-"/>
            </a:pPr>
            <a:r>
              <a:t>requirements.txt 팩키지 설치</a:t>
            </a:r>
          </a:p>
          <a:p>
            <a:pPr marL="444500" indent="-444500" algn="l">
              <a:buSzPct val="75000"/>
              <a:buChar char="-"/>
            </a:pPr>
            <a:r>
              <a:t>서버 시작</a:t>
            </a:r>
          </a:p>
          <a:p>
            <a:pPr algn="l"/>
          </a:p>
          <a:p>
            <a:pPr algn="l"/>
            <a:r>
              <a:t>약 10분 정도 소요됩니다.</a:t>
            </a:r>
          </a:p>
        </p:txBody>
      </p:sp>
      <p:sp>
        <p:nvSpPr>
          <p:cNvPr id="428" name="Shape 428"/>
          <p:cNvSpPr/>
          <p:nvPr/>
        </p:nvSpPr>
        <p:spPr>
          <a:xfrm flipV="1">
            <a:off x="3454607" y="5153888"/>
            <a:ext cx="1701949" cy="1404974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5700"/>
            </a:lvl1pPr>
          </a:lstStyle>
          <a:p>
            <a:pPr/>
            <a:r>
              <a:t>Azure WebApp 인스턴스 생성 (10)</a:t>
            </a:r>
          </a:p>
        </p:txBody>
      </p:sp>
      <p:pic>
        <p:nvPicPr>
          <p:cNvPr id="4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845" y="1938846"/>
            <a:ext cx="8559801" cy="401320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Shape 432"/>
          <p:cNvSpPr/>
          <p:nvPr/>
        </p:nvSpPr>
        <p:spPr>
          <a:xfrm>
            <a:off x="1137670" y="4668077"/>
            <a:ext cx="1432473" cy="1164059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3" name="Shape 433"/>
          <p:cNvSpPr/>
          <p:nvPr/>
        </p:nvSpPr>
        <p:spPr>
          <a:xfrm>
            <a:off x="1449192" y="6216775"/>
            <a:ext cx="5681626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배포성공.</a:t>
            </a:r>
          </a:p>
          <a:p>
            <a:pPr algn="l"/>
            <a:r>
              <a:t>이제 2가지 작업이 남았습니다.</a:t>
            </a:r>
          </a:p>
          <a:p>
            <a:pPr marL="444500" indent="-444500" algn="l">
              <a:buSzPct val="75000"/>
              <a:buChar char="-"/>
            </a:pPr>
            <a:r>
              <a:t>마이그레이션 작업</a:t>
            </a:r>
          </a:p>
          <a:p>
            <a:pPr marL="444500" indent="-444500" algn="l">
              <a:buSzPct val="75000"/>
              <a:buChar char="-"/>
            </a:pPr>
            <a:r>
              <a:t>superuser 계정 생성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의문의 오류화면</a:t>
            </a:r>
          </a:p>
        </p:txBody>
      </p:sp>
      <p:sp>
        <p:nvSpPr>
          <p:cNvPr id="436" name="Shape 436"/>
          <p:cNvSpPr/>
          <p:nvPr>
            <p:ph type="body" sz="quarter" idx="1"/>
          </p:nvPr>
        </p:nvSpPr>
        <p:spPr>
          <a:xfrm>
            <a:off x="952500" y="1667671"/>
            <a:ext cx="11099800" cy="2039544"/>
          </a:xfrm>
          <a:prstGeom prst="rect">
            <a:avLst/>
          </a:prstGeom>
        </p:spPr>
        <p:txBody>
          <a:bodyPr/>
          <a:lstStyle>
            <a:lvl2pPr>
              <a:defRPr u="sng">
                <a:hlinkClick r:id="rId2" invalidUrl="" action="" tgtFrame="" tooltip="" history="1" highlightClick="0" endSnd="0"/>
              </a:defRPr>
            </a:lvl2pPr>
          </a:lstStyle>
          <a:p>
            <a:pPr/>
            <a:r>
              <a:t>지금 여러분의 Azure WebApp 사이트에 접속해보세요.</a:t>
            </a:r>
          </a:p>
          <a:p>
            <a:pPr lvl="1"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http://여러분앱이름.azurewebsites.net</a:t>
            </a:r>
          </a:p>
        </p:txBody>
      </p:sp>
      <p:pic>
        <p:nvPicPr>
          <p:cNvPr id="43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5511" y="3825662"/>
            <a:ext cx="6853778" cy="3854877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Shape 438"/>
          <p:cNvSpPr/>
          <p:nvPr/>
        </p:nvSpPr>
        <p:spPr>
          <a:xfrm>
            <a:off x="952500" y="7192098"/>
            <a:ext cx="11099800" cy="203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386715" indent="-386715" algn="l" defTabSz="508254">
              <a:spcBef>
                <a:spcPts val="3600"/>
              </a:spcBef>
              <a:buSzPct val="75000"/>
              <a:buChar char="•"/>
              <a:defRPr sz="3132"/>
            </a:lvl1pPr>
            <a:lvl2pPr marL="773430" indent="-386715" algn="l" defTabSz="508254">
              <a:spcBef>
                <a:spcPts val="3600"/>
              </a:spcBef>
              <a:buSzPct val="75000"/>
              <a:buChar char="•"/>
              <a:defRPr sz="3132"/>
            </a:lvl2pPr>
          </a:lstStyle>
          <a:p>
            <a:pPr/>
            <a:r>
              <a:t>WHY ?</a:t>
            </a:r>
          </a:p>
          <a:p>
            <a:pPr lvl="1"/>
            <a:r>
              <a:t>배포과정에서 마이그레이션을 수행하지 않기 때문에, sqlite 데이터베이스 테이블이 생성되지 않았기 때문입니다.</a:t>
            </a:r>
          </a:p>
        </p:txBody>
      </p:sp>
      <p:sp>
        <p:nvSpPr>
          <p:cNvPr id="439" name="Shape 439"/>
          <p:cNvSpPr/>
          <p:nvPr/>
        </p:nvSpPr>
        <p:spPr>
          <a:xfrm>
            <a:off x="8366013" y="3279866"/>
            <a:ext cx="2663191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pPr/>
            <a:r>
              <a:t>???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defRPr sz="4080"/>
            </a:lvl1pPr>
          </a:lstStyle>
          <a:p>
            <a:pPr/>
            <a:r>
              <a:t>마이그레이션을 통해 데이터베이스 테이블 생성 (1)</a:t>
            </a:r>
          </a:p>
        </p:txBody>
      </p:sp>
      <p:sp>
        <p:nvSpPr>
          <p:cNvPr id="442" name="Shape 442"/>
          <p:cNvSpPr/>
          <p:nvPr>
            <p:ph type="body" sz="quarter" idx="1"/>
          </p:nvPr>
        </p:nvSpPr>
        <p:spPr>
          <a:xfrm>
            <a:off x="952500" y="1667671"/>
            <a:ext cx="11099800" cy="2166159"/>
          </a:xfrm>
          <a:prstGeom prst="rect">
            <a:avLst/>
          </a:prstGeom>
        </p:spPr>
        <p:txBody>
          <a:bodyPr/>
          <a:lstStyle>
            <a:lvl2pPr>
              <a:defRPr u="sng">
                <a:hlinkClick r:id="rId2" invalidUrl="" action="" tgtFrame="" tooltip="" history="1" highlightClick="0" endSnd="0"/>
              </a:defRPr>
            </a:lvl2pPr>
          </a:lstStyle>
          <a:p>
            <a:pPr/>
            <a:r>
              <a:t>Git 기반의 배포관리자인 KUDU 에 접속해봅시다.</a:t>
            </a:r>
          </a:p>
          <a:p>
            <a:pPr lvl="1"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http://여러분의앱이름.scm.azurewebsites.net</a:t>
            </a:r>
          </a:p>
        </p:txBody>
      </p:sp>
      <p:pic>
        <p:nvPicPr>
          <p:cNvPr id="44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958" y="3817523"/>
            <a:ext cx="7272255" cy="4275484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Shape 444"/>
          <p:cNvSpPr/>
          <p:nvPr/>
        </p:nvSpPr>
        <p:spPr>
          <a:xfrm>
            <a:off x="3425843" y="4655670"/>
            <a:ext cx="1548677" cy="442260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45" name="Shape 445"/>
          <p:cNvSpPr/>
          <p:nvPr/>
        </p:nvSpPr>
        <p:spPr>
          <a:xfrm>
            <a:off x="4423237" y="8311145"/>
            <a:ext cx="781080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명령 프롬프트 (CMD) 를 선택해주세요.</a:t>
            </a:r>
          </a:p>
          <a:p>
            <a:pPr algn="l"/>
            <a:r>
              <a:t>파워셀은 아직 파이썬과 연동이 불안합니다.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 idx="4294967295"/>
          </p:nvPr>
        </p:nvSpPr>
        <p:spPr>
          <a:xfrm>
            <a:off x="71859" y="90896"/>
            <a:ext cx="10150531" cy="1235438"/>
          </a:xfrm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/>
            <a:r>
              <a:t>Agenda</a:t>
            </a:r>
          </a:p>
        </p:txBody>
      </p:sp>
      <p:sp>
        <p:nvSpPr>
          <p:cNvPr id="172" name="Shape 172"/>
          <p:cNvSpPr/>
          <p:nvPr>
            <p:ph type="body" idx="4294967295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86715" indent="-386715" defTabSz="508254">
              <a:spcBef>
                <a:spcPts val="3600"/>
              </a:spcBef>
              <a:defRPr sz="3132"/>
            </a:pPr>
            <a:r>
              <a:t>Django Overview 및 여행사진 블로그 만들기 (1)</a:t>
            </a:r>
          </a:p>
          <a:p>
            <a:pPr lvl="1" marL="773430" indent="-386715" defTabSz="508254">
              <a:spcBef>
                <a:spcPts val="3600"/>
              </a:spcBef>
              <a:defRPr sz="3132"/>
            </a:pPr>
            <a:r>
              <a:t>Django 에 대한 기본을 익히고, Django Model/Form/CBV 를 통해 간단한 여행사진 블로그를 만들어봅시다.</a:t>
            </a:r>
          </a:p>
          <a:p>
            <a:pPr marL="386715" indent="-386715" defTabSz="508254">
              <a:spcBef>
                <a:spcPts val="3600"/>
              </a:spcBef>
              <a:defRPr sz="3132"/>
            </a:pPr>
            <a:r>
              <a:t>여행사진 블로그 만들기 (2)</a:t>
            </a:r>
          </a:p>
          <a:p>
            <a:pPr lvl="1" marL="773430" indent="-386715" defTabSz="508254">
              <a:spcBef>
                <a:spcPts val="3600"/>
              </a:spcBef>
              <a:defRPr sz="3132"/>
            </a:pPr>
            <a:r>
              <a:t>구글맵과 연동하여, 여행지 위치를 지정해봅시다.</a:t>
            </a:r>
          </a:p>
          <a:p>
            <a:pPr marL="386715" indent="-386715" defTabSz="508254">
              <a:spcBef>
                <a:spcPts val="3600"/>
              </a:spcBef>
              <a:defRPr sz="3132"/>
            </a:pPr>
            <a:r>
              <a:t>사진 블로그 Azure WebApp 에 배포하기</a:t>
            </a:r>
          </a:p>
          <a:p>
            <a:pPr lvl="1" marL="773430" indent="-386715" defTabSz="508254">
              <a:spcBef>
                <a:spcPts val="3600"/>
              </a:spcBef>
              <a:defRPr sz="3132"/>
            </a:pPr>
            <a:r>
              <a:t>각자가 개발한 Django 웹 애플리케이션을 Microsoft Azure PaaS 플랫폼인 Azure WebApp 에 배포해봅시다.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1414">
              <a:defRPr sz="4020"/>
            </a:lvl1pPr>
          </a:lstStyle>
          <a:p>
            <a:pPr/>
            <a:r>
              <a:t>마이그레이션을 통해 데이터베이스 테이블 생성 (2)</a:t>
            </a:r>
          </a:p>
        </p:txBody>
      </p:sp>
      <p:pic>
        <p:nvPicPr>
          <p:cNvPr id="4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699" y="1522473"/>
            <a:ext cx="8810764" cy="7229913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hape 449"/>
          <p:cNvSpPr/>
          <p:nvPr/>
        </p:nvSpPr>
        <p:spPr>
          <a:xfrm>
            <a:off x="1225498" y="6734617"/>
            <a:ext cx="8485930" cy="2166911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1414">
              <a:defRPr sz="4020"/>
            </a:lvl1pPr>
          </a:lstStyle>
          <a:p>
            <a:pPr/>
            <a:r>
              <a:t>마이그레이션을 통해 데이터베이스 테이블 생성 (3)</a:t>
            </a:r>
          </a:p>
        </p:txBody>
      </p:sp>
      <p:sp>
        <p:nvSpPr>
          <p:cNvPr id="452" name="Shape 452"/>
          <p:cNvSpPr/>
          <p:nvPr>
            <p:ph type="body" sz="half" idx="1"/>
          </p:nvPr>
        </p:nvSpPr>
        <p:spPr>
          <a:xfrm>
            <a:off x="952500" y="1667671"/>
            <a:ext cx="11099800" cy="2917015"/>
          </a:xfrm>
          <a:prstGeom prst="rect">
            <a:avLst/>
          </a:prstGeom>
        </p:spPr>
        <p:txBody>
          <a:bodyPr/>
          <a:lstStyle/>
          <a:p>
            <a:pPr marL="426719" indent="-426719" defTabSz="560831">
              <a:spcBef>
                <a:spcPts val="4000"/>
              </a:spcBef>
              <a:defRPr sz="3455"/>
            </a:pPr>
            <a:r>
              <a:t>D:\home&gt; cd site\wwwroot</a:t>
            </a:r>
          </a:p>
          <a:p>
            <a:pPr marL="426719" indent="-426719" defTabSz="560831">
              <a:spcBef>
                <a:spcPts val="4000"/>
              </a:spcBef>
              <a:defRPr sz="3455"/>
            </a:pPr>
            <a:r>
              <a:t>D:\home\site\wwwroot&gt; env\Scripts\activate</a:t>
            </a:r>
          </a:p>
          <a:p>
            <a:pPr marL="426719" indent="-426719" defTabSz="560831">
              <a:spcBef>
                <a:spcPts val="4000"/>
              </a:spcBef>
              <a:defRPr sz="3455"/>
            </a:pPr>
            <a:r>
              <a:t>(env) D:\home\site\wwwroot&gt; python manage.py migrate</a:t>
            </a:r>
          </a:p>
        </p:txBody>
      </p:sp>
      <p:pic>
        <p:nvPicPr>
          <p:cNvPr id="4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" y="4443858"/>
            <a:ext cx="12573000" cy="464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5280"/>
            </a:lvl1pPr>
          </a:lstStyle>
          <a:p>
            <a:pPr/>
            <a:r>
              <a:t>혹시나 나중에라도 이런 오류가 뜬다면?</a:t>
            </a:r>
          </a:p>
        </p:txBody>
      </p:sp>
      <p:sp>
        <p:nvSpPr>
          <p:cNvPr id="456" name="Shape 456"/>
          <p:cNvSpPr/>
          <p:nvPr>
            <p:ph type="body" sz="half" idx="1"/>
          </p:nvPr>
        </p:nvSpPr>
        <p:spPr>
          <a:xfrm>
            <a:off x="952500" y="5002096"/>
            <a:ext cx="11099800" cy="2522706"/>
          </a:xfrm>
          <a:prstGeom prst="rect">
            <a:avLst/>
          </a:prstGeom>
        </p:spPr>
        <p:txBody>
          <a:bodyPr/>
          <a:lstStyle/>
          <a:p>
            <a:pPr marL="280034" indent="-280034" defTabSz="368045">
              <a:spcBef>
                <a:spcPts val="2600"/>
              </a:spcBef>
              <a:defRPr sz="2268"/>
            </a:pPr>
            <a:r>
              <a:t>이미지 라이브러리인 Pillow 가 설치되어있지 않은 것입니다.</a:t>
            </a:r>
          </a:p>
          <a:p>
            <a:pPr marL="280034" indent="-280034" defTabSz="368045">
              <a:spcBef>
                <a:spcPts val="2600"/>
              </a:spcBef>
              <a:defRPr sz="2268"/>
            </a:pPr>
            <a:r>
              <a:t>설치해주시고, 다시 migrate 하면 됩니다.</a:t>
            </a:r>
          </a:p>
          <a:p>
            <a:pPr marL="280034" indent="-280034" defTabSz="368045">
              <a:spcBef>
                <a:spcPts val="2600"/>
              </a:spcBef>
              <a:defRPr sz="2268"/>
            </a:pPr>
            <a:r>
              <a:t>쉘&gt; pip install pillow</a:t>
            </a:r>
          </a:p>
          <a:p>
            <a:pPr marL="280034" indent="-280034" defTabSz="368045">
              <a:spcBef>
                <a:spcPts val="2600"/>
              </a:spcBef>
              <a:defRPr sz="2268"/>
            </a:pPr>
            <a:r>
              <a:t>그리고, requirements.txt 에 pillow 를 추가해주세요.</a:t>
            </a:r>
          </a:p>
        </p:txBody>
      </p:sp>
      <p:pic>
        <p:nvPicPr>
          <p:cNvPr id="4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950" y="1431210"/>
            <a:ext cx="12280900" cy="308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5090" y="7597719"/>
            <a:ext cx="7518401" cy="195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1414">
              <a:defRPr sz="4020"/>
            </a:lvl1pPr>
          </a:lstStyle>
          <a:p>
            <a:pPr/>
            <a:r>
              <a:t>마이그레이션을 통해 데이터베이스 테이블 생성 (5)</a:t>
            </a:r>
          </a:p>
        </p:txBody>
      </p:sp>
      <p:sp>
        <p:nvSpPr>
          <p:cNvPr id="461" name="Shape 461"/>
          <p:cNvSpPr/>
          <p:nvPr>
            <p:ph type="body" sz="quarter" idx="1"/>
          </p:nvPr>
        </p:nvSpPr>
        <p:spPr>
          <a:xfrm>
            <a:off x="952500" y="1667671"/>
            <a:ext cx="11099800" cy="1113744"/>
          </a:xfrm>
          <a:prstGeom prst="rect">
            <a:avLst/>
          </a:prstGeom>
        </p:spPr>
        <p:txBody>
          <a:bodyPr/>
          <a:lstStyle/>
          <a:p>
            <a:pPr/>
            <a:r>
              <a:t>마이그레이션 성공 !!!</a:t>
            </a:r>
          </a:p>
        </p:txBody>
      </p:sp>
      <p:pic>
        <p:nvPicPr>
          <p:cNvPr id="4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4450" y="3205177"/>
            <a:ext cx="7835900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superuser 계정생성</a:t>
            </a:r>
          </a:p>
        </p:txBody>
      </p:sp>
      <p:sp>
        <p:nvSpPr>
          <p:cNvPr id="465" name="Shape 465"/>
          <p:cNvSpPr/>
          <p:nvPr>
            <p:ph type="body" idx="1"/>
          </p:nvPr>
        </p:nvSpPr>
        <p:spPr>
          <a:xfrm>
            <a:off x="952500" y="1667671"/>
            <a:ext cx="11099800" cy="5361164"/>
          </a:xfrm>
          <a:prstGeom prst="rect">
            <a:avLst/>
          </a:prstGeom>
        </p:spPr>
        <p:txBody>
          <a:bodyPr/>
          <a:lstStyle/>
          <a:p>
            <a:pPr marL="431165" indent="-431165" defTabSz="566674">
              <a:spcBef>
                <a:spcPts val="4000"/>
              </a:spcBef>
              <a:defRPr sz="3492"/>
            </a:pPr>
            <a:r>
              <a:t>KUDU CMD 에서 createsuperuser 명령이 동작하지 않습니다.</a:t>
            </a:r>
          </a:p>
          <a:p>
            <a:pPr lvl="1" marL="862330" indent="-431165" defTabSz="566674">
              <a:spcBef>
                <a:spcPts val="4000"/>
              </a:spcBef>
              <a:defRPr sz="3492"/>
            </a:pPr>
          </a:p>
          <a:p>
            <a:pPr marL="431165" indent="-431165" defTabSz="566674">
              <a:spcBef>
                <a:spcPts val="4000"/>
              </a:spcBef>
              <a:defRPr sz="3492"/>
            </a:pPr>
            <a:r>
              <a:t>그래서, 직접 코드를 통해 생성해보겠습니다.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291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from</a:t>
            </a:r>
            <a:r>
              <a:t> django.contrib.auth </a:t>
            </a:r>
            <a:r>
              <a:rPr b="1">
                <a:solidFill>
                  <a:srgbClr val="295E99"/>
                </a:solidFill>
              </a:rPr>
              <a:t>import</a:t>
            </a:r>
            <a:r>
              <a:t> get_user_model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2910">
                <a:latin typeface="D2Coding"/>
                <a:ea typeface="D2Coding"/>
                <a:cs typeface="D2Coding"/>
                <a:sym typeface="D2Coding"/>
              </a:defRPr>
            </a:pPr>
            <a:r>
              <a:t>User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get_user_model</a:t>
            </a:r>
            <a:r>
              <a:rPr b="1"/>
              <a:t>()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291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User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objects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create_superuser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'adminid'</a:t>
            </a:r>
            <a:r>
              <a:rPr b="1">
                <a:solidFill>
                  <a:srgbClr val="000000"/>
                </a:solidFill>
              </a:rPr>
              <a:t>,</a:t>
            </a:r>
            <a:br>
              <a:rPr b="1">
                <a:solidFill>
                  <a:srgbClr val="000000"/>
                </a:solidFill>
              </a:rPr>
            </a:br>
            <a:r>
              <a:rPr b="1"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000000"/>
                </a:solidFill>
              </a:rPr>
              <a:t> </a:t>
            </a:r>
            <a:r>
              <a:t>'admin@example.com'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'adminpassword'</a:t>
            </a:r>
            <a:r>
              <a:rPr b="1">
                <a:solidFill>
                  <a:srgbClr val="000000"/>
                </a:solidFill>
              </a:rPr>
              <a:t>)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46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950" y="2940879"/>
            <a:ext cx="12026900" cy="82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8591" y="6638543"/>
            <a:ext cx="11099801" cy="2610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이제 모든 배포가 끝났습니다.</a:t>
            </a:r>
          </a:p>
        </p:txBody>
      </p:sp>
      <p:sp>
        <p:nvSpPr>
          <p:cNvPr id="470" name="Shape 470"/>
          <p:cNvSpPr/>
          <p:nvPr>
            <p:ph type="body" sz="quarter" idx="1"/>
          </p:nvPr>
        </p:nvSpPr>
        <p:spPr>
          <a:xfrm>
            <a:off x="952500" y="1667671"/>
            <a:ext cx="11099800" cy="2177599"/>
          </a:xfrm>
          <a:prstGeom prst="rect">
            <a:avLst/>
          </a:prstGeom>
        </p:spPr>
        <p:txBody>
          <a:bodyPr/>
          <a:lstStyle/>
          <a:p>
            <a:pPr marL="337820" indent="-337820" defTabSz="443991">
              <a:spcBef>
                <a:spcPts val="3100"/>
              </a:spcBef>
              <a:defRPr sz="2736"/>
            </a:pPr>
            <a:r>
              <a:t>다음 주소로 접속해보세요.</a:t>
            </a:r>
          </a:p>
          <a:p>
            <a:pPr lvl="1" marL="675640" indent="-337820" defTabSz="443991">
              <a:spcBef>
                <a:spcPts val="3100"/>
              </a:spcBef>
              <a:defRPr sz="2736"/>
            </a:pPr>
            <a:r>
              <a:rPr u="sng">
                <a:hlinkClick r:id="rId2" invalidUrl="" action="" tgtFrame="" tooltip="" history="1" highlightClick="0" endSnd="0"/>
              </a:rPr>
              <a:t>http://여러분의앱이름.azurewebsites.net</a:t>
            </a:r>
          </a:p>
          <a:p>
            <a:pPr lvl="1" marL="675640" indent="-337820" defTabSz="443991">
              <a:spcBef>
                <a:spcPts val="3100"/>
              </a:spcBef>
              <a:defRPr sz="2736"/>
            </a:pPr>
            <a:r>
              <a:rPr u="sng">
                <a:hlinkClick r:id="rId3" invalidUrl="" action="" tgtFrame="" tooltip="" history="1" highlightClick="0" endSnd="0"/>
              </a:rPr>
              <a:t>http://여러분의앱이름.azurewebsites.net/admin</a:t>
            </a:r>
          </a:p>
        </p:txBody>
      </p:sp>
      <p:pic>
        <p:nvPicPr>
          <p:cNvPr id="47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1123" y="3900546"/>
            <a:ext cx="6627606" cy="52441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type="title"/>
          </p:nvPr>
        </p:nvSpPr>
        <p:spPr>
          <a:xfrm>
            <a:off x="1072033" y="2523359"/>
            <a:ext cx="10972918" cy="2604275"/>
          </a:xfrm>
          <a:prstGeom prst="rect">
            <a:avLst/>
          </a:prstGeom>
        </p:spPr>
        <p:txBody>
          <a:bodyPr/>
          <a:lstStyle/>
          <a:p>
            <a:pPr defTabSz="490727">
              <a:defRPr sz="5376"/>
            </a:pPr>
            <a:r>
              <a:t>May the django be with you.</a:t>
            </a:r>
          </a:p>
          <a:p>
            <a:pPr defTabSz="490727">
              <a:defRPr sz="5376"/>
            </a:pPr>
          </a:p>
          <a:p>
            <a:pPr defTabSz="490727">
              <a:defRPr sz="5376"/>
            </a:pPr>
            <a:r>
              <a:t>Life is short, use </a:t>
            </a: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Azure PaaS WebApp</a:t>
            </a:r>
            <a:r>
              <a:t>.</a:t>
            </a:r>
          </a:p>
        </p:txBody>
      </p:sp>
      <p:sp>
        <p:nvSpPr>
          <p:cNvPr id="474" name="Shape 474"/>
          <p:cNvSpPr/>
          <p:nvPr/>
        </p:nvSpPr>
        <p:spPr>
          <a:xfrm>
            <a:off x="1270000" y="5489497"/>
            <a:ext cx="10464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60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lvl1pPr>
          </a:lstStyle>
          <a:p>
            <a:pPr/>
            <a:r>
              <a:t>감사합니다.</a:t>
            </a:r>
          </a:p>
        </p:txBody>
      </p:sp>
      <p:pic>
        <p:nvPicPr>
          <p:cNvPr id="4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98824" y="5811380"/>
            <a:ext cx="3540954" cy="3540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7344" y="7687974"/>
            <a:ext cx="4242296" cy="1477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Django Overview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Django</a:t>
            </a:r>
          </a:p>
        </p:txBody>
      </p:sp>
      <p:sp>
        <p:nvSpPr>
          <p:cNvPr id="177" name="Shape 177"/>
          <p:cNvSpPr/>
          <p:nvPr>
            <p:ph type="body" sz="half" idx="1"/>
          </p:nvPr>
        </p:nvSpPr>
        <p:spPr>
          <a:xfrm>
            <a:off x="952500" y="2603500"/>
            <a:ext cx="11099800" cy="4350681"/>
          </a:xfrm>
          <a:prstGeom prst="rect">
            <a:avLst/>
          </a:prstGeom>
        </p:spPr>
        <p:txBody>
          <a:bodyPr/>
          <a:lstStyle/>
          <a:p>
            <a:pPr marL="386715" indent="-386715" defTabSz="508254">
              <a:spcBef>
                <a:spcPts val="3600"/>
              </a:spcBef>
              <a:defRPr sz="3132"/>
            </a:pPr>
            <a:r>
              <a:t>Full Stack Web Framework</a:t>
            </a:r>
          </a:p>
          <a:p>
            <a:pPr lvl="1" marL="773430" indent="-386715" defTabSz="508254">
              <a:spcBef>
                <a:spcPts val="3600"/>
              </a:spcBef>
              <a:defRPr sz="3132"/>
            </a:pPr>
            <a:r>
              <a:t>백엔드 서버 개발에 필요한 거의 모든 기능을 제공</a:t>
            </a:r>
          </a:p>
          <a:p>
            <a:pPr marL="386715" indent="-386715" defTabSz="508254">
              <a:spcBef>
                <a:spcPts val="3600"/>
              </a:spcBef>
              <a:defRPr sz="3132"/>
            </a:pPr>
            <a:r>
              <a:rPr u="sng">
                <a:hlinkClick r:id="rId2" invalidUrl="" action="" tgtFrame="" tooltip="" history="1" highlightClick="0" endSnd="0"/>
              </a:rPr>
              <a:t>Lawrence Journal-World</a:t>
            </a:r>
            <a:r>
              <a:t> 라는 신문사의 CMS 로 시작</a:t>
            </a:r>
          </a:p>
          <a:p>
            <a:pPr lvl="1" marL="773430" indent="-386715" defTabSz="508254">
              <a:spcBef>
                <a:spcPts val="3600"/>
              </a:spcBef>
              <a:defRPr sz="3132"/>
            </a:pPr>
            <a:r>
              <a:t>2005년 7월 21일에 BSD 라이센스로 공개</a:t>
            </a:r>
          </a:p>
          <a:p>
            <a:pPr lvl="1" marL="773430" indent="-386715" defTabSz="508254">
              <a:spcBef>
                <a:spcPts val="3600"/>
              </a:spcBef>
              <a:defRPr sz="3132"/>
            </a:pPr>
            <a:r>
              <a:t>이제 </a:t>
            </a:r>
            <a:r>
              <a:rPr u="sng">
                <a:hlinkClick r:id="rId3" invalidUrl="" action="" tgtFrame="" tooltip="" history="1" highlightClick="0" endSnd="0"/>
              </a:rPr>
              <a:t>10살이 된</a:t>
            </a:r>
            <a:r>
              <a:t> 성숙한 프로젝트</a:t>
            </a:r>
          </a:p>
        </p:txBody>
      </p:sp>
      <p:pic>
        <p:nvPicPr>
          <p:cNvPr id="178" name="image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01653" y="7329633"/>
            <a:ext cx="5474523" cy="1906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1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24328" y="6954180"/>
            <a:ext cx="2389247" cy="750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2.7 or 3.X</a:t>
            </a:r>
          </a:p>
        </p:txBody>
      </p:sp>
      <p:sp>
        <p:nvSpPr>
          <p:cNvPr id="182" name="Shape 1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51933" indent="-651933" defTabSz="514095">
              <a:spcBef>
                <a:spcPts val="3600"/>
              </a:spcBef>
              <a:defRPr sz="3168"/>
            </a:pPr>
            <a:r>
              <a:rPr sz="528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 쓰세요</a:t>
            </a:r>
            <a:r>
              <a:t>.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파이썬 2.7 은 2020년까지 업데이트 제공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꼭 2.7 을 써야한다면, 최소한 다음 룰을 적용해주신다면,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유니코드</a:t>
            </a:r>
            <a:r>
              <a:t> 때문에 머리아플 일은 없으실 겁니다.</a:t>
            </a:r>
          </a:p>
          <a:p>
            <a:pPr lvl="1" marL="782319" indent="-391159" defTabSz="514095">
              <a:spcBef>
                <a:spcPts val="3600"/>
              </a:spcBef>
              <a:defRPr sz="3168"/>
            </a:pPr>
            <a:r>
              <a:t>모든 소스코드 인코딩은 utf8 로 통일 (no cp949)</a:t>
            </a:r>
          </a:p>
          <a:p>
            <a:pPr lvl="1" marL="782319" indent="-391159" defTabSz="514095">
              <a:spcBef>
                <a:spcPts val="3600"/>
              </a:spcBef>
              <a:defRPr sz="3168"/>
            </a:pPr>
            <a:r>
              <a:t>소스코드 내에 인코딩 명시</a:t>
            </a:r>
          </a:p>
          <a:p>
            <a:pPr lvl="4" marL="0" indent="804672" defTabSz="402336">
              <a:spcBef>
                <a:spcPts val="0"/>
              </a:spcBef>
              <a:buSzTx/>
              <a:buNone/>
              <a:defRPr sz="264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# -*- coding: utf-8 -*-</a:t>
            </a:r>
            <a:endParaRPr>
              <a:solidFill>
                <a:srgbClr val="000000"/>
              </a:solidFill>
            </a:endParaRPr>
          </a:p>
          <a:p>
            <a:pPr lvl="4" marL="0" indent="804672" defTabSz="402336">
              <a:spcBef>
                <a:spcPts val="0"/>
              </a:spcBef>
              <a:buSzTx/>
              <a:buNone/>
              <a:defRPr sz="264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from</a:t>
            </a:r>
            <a:r>
              <a:t> __future__ </a:t>
            </a:r>
            <a:r>
              <a:rPr b="1">
                <a:solidFill>
                  <a:srgbClr val="295E99"/>
                </a:solidFill>
              </a:rPr>
              <a:t>import</a:t>
            </a:r>
            <a:r>
              <a:t> unicode_literals</a:t>
            </a:r>
          </a:p>
          <a:p>
            <a:pPr lvl="4" marL="0" indent="804672" defTabSz="402336">
              <a:spcBef>
                <a:spcPts val="0"/>
              </a:spcBef>
              <a:buSzTx/>
              <a:buNone/>
              <a:defRPr sz="26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804672" defTabSz="402336">
              <a:spcBef>
                <a:spcPts val="0"/>
              </a:spcBef>
              <a:buSzTx/>
              <a:buNone/>
              <a:defRPr strike="sngStrike" sz="264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name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5EA702"/>
                </a:solidFill>
              </a:rPr>
              <a:t>u"파이썬is뭔들"</a:t>
            </a:r>
            <a:r>
              <a:rPr>
                <a:solidFill>
                  <a:srgbClr val="000000"/>
                </a:solidFill>
              </a:rPr>
              <a:t>   </a:t>
            </a:r>
            <a:r>
              <a:t># 기존의 유니코드 문자열</a:t>
            </a:r>
            <a:endParaRPr>
              <a:solidFill>
                <a:srgbClr val="000000"/>
              </a:solidFill>
            </a:endParaRPr>
          </a:p>
          <a:p>
            <a:pPr lvl="4" marL="0" indent="804672" defTabSz="402336">
              <a:spcBef>
                <a:spcPts val="0"/>
              </a:spcBef>
              <a:buSzTx/>
              <a:buNone/>
              <a:defRPr sz="264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name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5EA702"/>
                </a:solidFill>
              </a:rPr>
              <a:t>"파이썬is뭔들"</a:t>
            </a:r>
            <a:r>
              <a:rPr>
                <a:solidFill>
                  <a:srgbClr val="000000"/>
                </a:solidFill>
              </a:rPr>
              <a:t>    </a:t>
            </a:r>
            <a:r>
              <a:t># 이제 이렇게써도 유니코드 문자열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